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02" r:id="rId3"/>
    <p:sldId id="307" r:id="rId4"/>
    <p:sldId id="310" r:id="rId5"/>
    <p:sldId id="311" r:id="rId6"/>
    <p:sldId id="312" r:id="rId7"/>
    <p:sldId id="313" r:id="rId8"/>
    <p:sldId id="314" r:id="rId9"/>
    <p:sldId id="315" r:id="rId10"/>
    <p:sldId id="317" r:id="rId11"/>
    <p:sldId id="316" r:id="rId12"/>
    <p:sldId id="318" r:id="rId13"/>
    <p:sldId id="320" r:id="rId14"/>
    <p:sldId id="321" r:id="rId15"/>
    <p:sldId id="322" r:id="rId16"/>
    <p:sldId id="323" r:id="rId17"/>
    <p:sldId id="324" r:id="rId18"/>
    <p:sldId id="325" r:id="rId19"/>
    <p:sldId id="326" r:id="rId20"/>
    <p:sldId id="327" r:id="rId21"/>
    <p:sldId id="328" r:id="rId22"/>
    <p:sldId id="329" r:id="rId23"/>
    <p:sldId id="330" r:id="rId24"/>
    <p:sldId id="331"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9" autoAdjust="0"/>
    <p:restoredTop sz="94660"/>
  </p:normalViewPr>
  <p:slideViewPr>
    <p:cSldViewPr snapToGrid="0">
      <p:cViewPr varScale="1">
        <p:scale>
          <a:sx n="67" d="100"/>
          <a:sy n="67" d="100"/>
        </p:scale>
        <p:origin x="66" y="36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jpeg>
</file>

<file path=ppt/media/image3.jpeg>
</file>

<file path=ppt/media/image4.png>
</file>

<file path=ppt/media/image5.jpeg>
</file>

<file path=ppt/media/image6.jpeg>
</file>

<file path=ppt/media/image7.tmp>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9A5EDB-1279-4D17-8173-3F9B7934CA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87E445-EA38-465A-A985-4DC0813E607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2FD0E8D-1EAF-48CE-BD32-2C36175EA139}"/>
              </a:ext>
            </a:extLst>
          </p:cNvPr>
          <p:cNvSpPr>
            <a:spLocks noGrp="1"/>
          </p:cNvSpPr>
          <p:nvPr>
            <p:ph type="dt" sz="half" idx="10"/>
          </p:nvPr>
        </p:nvSpPr>
        <p:spPr/>
        <p:txBody>
          <a:bodyPr/>
          <a:lstStyle/>
          <a:p>
            <a:fld id="{7F718610-41CF-4F29-9AB4-EC8603A94330}" type="datetimeFigureOut">
              <a:rPr lang="en-US" smtClean="0"/>
              <a:t>8/20/2018</a:t>
            </a:fld>
            <a:endParaRPr lang="en-US"/>
          </a:p>
        </p:txBody>
      </p:sp>
      <p:sp>
        <p:nvSpPr>
          <p:cNvPr id="5" name="Footer Placeholder 4">
            <a:extLst>
              <a:ext uri="{FF2B5EF4-FFF2-40B4-BE49-F238E27FC236}">
                <a16:creationId xmlns:a16="http://schemas.microsoft.com/office/drawing/2014/main" id="{C6A341CF-31F5-4E2E-800C-53718AA2B8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6E2378-8FB4-414A-9401-8F926636663F}"/>
              </a:ext>
            </a:extLst>
          </p:cNvPr>
          <p:cNvSpPr>
            <a:spLocks noGrp="1"/>
          </p:cNvSpPr>
          <p:nvPr>
            <p:ph type="sldNum" sz="quarter" idx="12"/>
          </p:nvPr>
        </p:nvSpPr>
        <p:spPr/>
        <p:txBody>
          <a:bodyPr/>
          <a:lstStyle/>
          <a:p>
            <a:fld id="{12F5DCA9-939A-4F7D-8FA6-BAA89580D220}" type="slidenum">
              <a:rPr lang="en-US" smtClean="0"/>
              <a:t>‹#›</a:t>
            </a:fld>
            <a:endParaRPr lang="en-US"/>
          </a:p>
        </p:txBody>
      </p:sp>
    </p:spTree>
    <p:extLst>
      <p:ext uri="{BB962C8B-B14F-4D97-AF65-F5344CB8AC3E}">
        <p14:creationId xmlns:p14="http://schemas.microsoft.com/office/powerpoint/2010/main" val="3408388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D5DE8-E6BE-4357-B9B4-B201ECD7685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861DDB7-3820-4A28-8332-175CD5964D0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5A9CF95-F32C-42D3-A00F-92F068D57BE1}"/>
              </a:ext>
            </a:extLst>
          </p:cNvPr>
          <p:cNvSpPr>
            <a:spLocks noGrp="1"/>
          </p:cNvSpPr>
          <p:nvPr>
            <p:ph type="dt" sz="half" idx="10"/>
          </p:nvPr>
        </p:nvSpPr>
        <p:spPr/>
        <p:txBody>
          <a:bodyPr/>
          <a:lstStyle/>
          <a:p>
            <a:fld id="{7F718610-41CF-4F29-9AB4-EC8603A94330}" type="datetimeFigureOut">
              <a:rPr lang="en-US" smtClean="0"/>
              <a:t>8/20/2018</a:t>
            </a:fld>
            <a:endParaRPr lang="en-US"/>
          </a:p>
        </p:txBody>
      </p:sp>
      <p:sp>
        <p:nvSpPr>
          <p:cNvPr id="5" name="Footer Placeholder 4">
            <a:extLst>
              <a:ext uri="{FF2B5EF4-FFF2-40B4-BE49-F238E27FC236}">
                <a16:creationId xmlns:a16="http://schemas.microsoft.com/office/drawing/2014/main" id="{D30A8451-31D6-4E0F-8DF9-AFD72040ED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120C10-C9A3-4A28-B58F-1090D8B60F05}"/>
              </a:ext>
            </a:extLst>
          </p:cNvPr>
          <p:cNvSpPr>
            <a:spLocks noGrp="1"/>
          </p:cNvSpPr>
          <p:nvPr>
            <p:ph type="sldNum" sz="quarter" idx="12"/>
          </p:nvPr>
        </p:nvSpPr>
        <p:spPr/>
        <p:txBody>
          <a:bodyPr/>
          <a:lstStyle/>
          <a:p>
            <a:fld id="{12F5DCA9-939A-4F7D-8FA6-BAA89580D220}" type="slidenum">
              <a:rPr lang="en-US" smtClean="0"/>
              <a:t>‹#›</a:t>
            </a:fld>
            <a:endParaRPr lang="en-US"/>
          </a:p>
        </p:txBody>
      </p:sp>
    </p:spTree>
    <p:extLst>
      <p:ext uri="{BB962C8B-B14F-4D97-AF65-F5344CB8AC3E}">
        <p14:creationId xmlns:p14="http://schemas.microsoft.com/office/powerpoint/2010/main" val="719596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9DFBE5-0CB8-498A-8763-F274263FEE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DDB199-ECA1-42E5-A751-0AC00C00DBB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2E86BAF-40C9-43A5-965C-827653433E03}"/>
              </a:ext>
            </a:extLst>
          </p:cNvPr>
          <p:cNvSpPr>
            <a:spLocks noGrp="1"/>
          </p:cNvSpPr>
          <p:nvPr>
            <p:ph type="dt" sz="half" idx="10"/>
          </p:nvPr>
        </p:nvSpPr>
        <p:spPr/>
        <p:txBody>
          <a:bodyPr/>
          <a:lstStyle/>
          <a:p>
            <a:fld id="{7F718610-41CF-4F29-9AB4-EC8603A94330}" type="datetimeFigureOut">
              <a:rPr lang="en-US" smtClean="0"/>
              <a:t>8/20/2018</a:t>
            </a:fld>
            <a:endParaRPr lang="en-US"/>
          </a:p>
        </p:txBody>
      </p:sp>
      <p:sp>
        <p:nvSpPr>
          <p:cNvPr id="5" name="Footer Placeholder 4">
            <a:extLst>
              <a:ext uri="{FF2B5EF4-FFF2-40B4-BE49-F238E27FC236}">
                <a16:creationId xmlns:a16="http://schemas.microsoft.com/office/drawing/2014/main" id="{561E310B-9F36-441C-9CDF-EB523BB1DF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F89C464-3DFC-4A53-A7A5-584E70EA4366}"/>
              </a:ext>
            </a:extLst>
          </p:cNvPr>
          <p:cNvSpPr>
            <a:spLocks noGrp="1"/>
          </p:cNvSpPr>
          <p:nvPr>
            <p:ph type="sldNum" sz="quarter" idx="12"/>
          </p:nvPr>
        </p:nvSpPr>
        <p:spPr/>
        <p:txBody>
          <a:bodyPr/>
          <a:lstStyle/>
          <a:p>
            <a:fld id="{12F5DCA9-939A-4F7D-8FA6-BAA89580D220}" type="slidenum">
              <a:rPr lang="en-US" smtClean="0"/>
              <a:t>‹#›</a:t>
            </a:fld>
            <a:endParaRPr lang="en-US"/>
          </a:p>
        </p:txBody>
      </p:sp>
    </p:spTree>
    <p:extLst>
      <p:ext uri="{BB962C8B-B14F-4D97-AF65-F5344CB8AC3E}">
        <p14:creationId xmlns:p14="http://schemas.microsoft.com/office/powerpoint/2010/main" val="1758443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A925D-FE7E-4C3A-92A5-EB531CB68D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04E7A5-B80C-43D3-A3E3-B884E9F6B1D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3EC3B5-69C9-49F7-A98F-B3B17573F15E}"/>
              </a:ext>
            </a:extLst>
          </p:cNvPr>
          <p:cNvSpPr>
            <a:spLocks noGrp="1"/>
          </p:cNvSpPr>
          <p:nvPr>
            <p:ph type="dt" sz="half" idx="10"/>
          </p:nvPr>
        </p:nvSpPr>
        <p:spPr/>
        <p:txBody>
          <a:bodyPr/>
          <a:lstStyle/>
          <a:p>
            <a:fld id="{7F718610-41CF-4F29-9AB4-EC8603A94330}" type="datetimeFigureOut">
              <a:rPr lang="en-US" smtClean="0"/>
              <a:t>8/20/2018</a:t>
            </a:fld>
            <a:endParaRPr lang="en-US"/>
          </a:p>
        </p:txBody>
      </p:sp>
      <p:sp>
        <p:nvSpPr>
          <p:cNvPr id="5" name="Footer Placeholder 4">
            <a:extLst>
              <a:ext uri="{FF2B5EF4-FFF2-40B4-BE49-F238E27FC236}">
                <a16:creationId xmlns:a16="http://schemas.microsoft.com/office/drawing/2014/main" id="{DF3A2CA7-1468-495A-97AF-274707F0AD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CFA1D20-4F32-4512-86A0-89BB053FAEAA}"/>
              </a:ext>
            </a:extLst>
          </p:cNvPr>
          <p:cNvSpPr>
            <a:spLocks noGrp="1"/>
          </p:cNvSpPr>
          <p:nvPr>
            <p:ph type="sldNum" sz="quarter" idx="12"/>
          </p:nvPr>
        </p:nvSpPr>
        <p:spPr/>
        <p:txBody>
          <a:bodyPr/>
          <a:lstStyle/>
          <a:p>
            <a:fld id="{12F5DCA9-939A-4F7D-8FA6-BAA89580D220}" type="slidenum">
              <a:rPr lang="en-US" smtClean="0"/>
              <a:t>‹#›</a:t>
            </a:fld>
            <a:endParaRPr lang="en-US"/>
          </a:p>
        </p:txBody>
      </p:sp>
    </p:spTree>
    <p:extLst>
      <p:ext uri="{BB962C8B-B14F-4D97-AF65-F5344CB8AC3E}">
        <p14:creationId xmlns:p14="http://schemas.microsoft.com/office/powerpoint/2010/main" val="29777331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18906-0E45-492E-8692-69E1629B69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69E6F18-DBE0-481C-B1E9-1B21F36B767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FA3B70D-2630-4A43-8301-5CDCB0452B5D}"/>
              </a:ext>
            </a:extLst>
          </p:cNvPr>
          <p:cNvSpPr>
            <a:spLocks noGrp="1"/>
          </p:cNvSpPr>
          <p:nvPr>
            <p:ph type="dt" sz="half" idx="10"/>
          </p:nvPr>
        </p:nvSpPr>
        <p:spPr/>
        <p:txBody>
          <a:bodyPr/>
          <a:lstStyle/>
          <a:p>
            <a:fld id="{7F718610-41CF-4F29-9AB4-EC8603A94330}" type="datetimeFigureOut">
              <a:rPr lang="en-US" smtClean="0"/>
              <a:t>8/20/2018</a:t>
            </a:fld>
            <a:endParaRPr lang="en-US"/>
          </a:p>
        </p:txBody>
      </p:sp>
      <p:sp>
        <p:nvSpPr>
          <p:cNvPr id="5" name="Footer Placeholder 4">
            <a:extLst>
              <a:ext uri="{FF2B5EF4-FFF2-40B4-BE49-F238E27FC236}">
                <a16:creationId xmlns:a16="http://schemas.microsoft.com/office/drawing/2014/main" id="{B3AD5674-E3D2-4EF9-952E-F3FDE9662A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F79161-3A7B-4830-B14A-22D5805B79F2}"/>
              </a:ext>
            </a:extLst>
          </p:cNvPr>
          <p:cNvSpPr>
            <a:spLocks noGrp="1"/>
          </p:cNvSpPr>
          <p:nvPr>
            <p:ph type="sldNum" sz="quarter" idx="12"/>
          </p:nvPr>
        </p:nvSpPr>
        <p:spPr/>
        <p:txBody>
          <a:bodyPr/>
          <a:lstStyle/>
          <a:p>
            <a:fld id="{12F5DCA9-939A-4F7D-8FA6-BAA89580D220}" type="slidenum">
              <a:rPr lang="en-US" smtClean="0"/>
              <a:t>‹#›</a:t>
            </a:fld>
            <a:endParaRPr lang="en-US"/>
          </a:p>
        </p:txBody>
      </p:sp>
    </p:spTree>
    <p:extLst>
      <p:ext uri="{BB962C8B-B14F-4D97-AF65-F5344CB8AC3E}">
        <p14:creationId xmlns:p14="http://schemas.microsoft.com/office/powerpoint/2010/main" val="25578624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960CD-C568-43F3-857E-4C89284FE8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806211-7E5F-4290-A6A6-4DEFECF68E0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C828E6F-CDCA-466F-BEF4-4408E79A65B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BC5FA1-31E1-4390-B46F-56310EA544EF}"/>
              </a:ext>
            </a:extLst>
          </p:cNvPr>
          <p:cNvSpPr>
            <a:spLocks noGrp="1"/>
          </p:cNvSpPr>
          <p:nvPr>
            <p:ph type="dt" sz="half" idx="10"/>
          </p:nvPr>
        </p:nvSpPr>
        <p:spPr/>
        <p:txBody>
          <a:bodyPr/>
          <a:lstStyle/>
          <a:p>
            <a:fld id="{7F718610-41CF-4F29-9AB4-EC8603A94330}" type="datetimeFigureOut">
              <a:rPr lang="en-US" smtClean="0"/>
              <a:t>8/20/2018</a:t>
            </a:fld>
            <a:endParaRPr lang="en-US"/>
          </a:p>
        </p:txBody>
      </p:sp>
      <p:sp>
        <p:nvSpPr>
          <p:cNvPr id="6" name="Footer Placeholder 5">
            <a:extLst>
              <a:ext uri="{FF2B5EF4-FFF2-40B4-BE49-F238E27FC236}">
                <a16:creationId xmlns:a16="http://schemas.microsoft.com/office/drawing/2014/main" id="{1E95ADED-90EB-41C7-B810-4AF1993E04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3CB6BA2-EDA0-41BB-936E-77E447AD0BCA}"/>
              </a:ext>
            </a:extLst>
          </p:cNvPr>
          <p:cNvSpPr>
            <a:spLocks noGrp="1"/>
          </p:cNvSpPr>
          <p:nvPr>
            <p:ph type="sldNum" sz="quarter" idx="12"/>
          </p:nvPr>
        </p:nvSpPr>
        <p:spPr/>
        <p:txBody>
          <a:bodyPr/>
          <a:lstStyle/>
          <a:p>
            <a:fld id="{12F5DCA9-939A-4F7D-8FA6-BAA89580D220}" type="slidenum">
              <a:rPr lang="en-US" smtClean="0"/>
              <a:t>‹#›</a:t>
            </a:fld>
            <a:endParaRPr lang="en-US"/>
          </a:p>
        </p:txBody>
      </p:sp>
    </p:spTree>
    <p:extLst>
      <p:ext uri="{BB962C8B-B14F-4D97-AF65-F5344CB8AC3E}">
        <p14:creationId xmlns:p14="http://schemas.microsoft.com/office/powerpoint/2010/main" val="35823146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F55B6-32F8-47CF-A93C-C81F630484A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F910019-7917-4544-956B-9041D2185C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5A411CD-6321-43A5-8785-5708B26A6DD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DE2AA0C-BB7B-43FB-B879-D093D4DEA3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200EF29-31C3-49E5-9CF6-B4B39C40DA7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93695E-2A2A-4579-A74C-935B4A23F2B4}"/>
              </a:ext>
            </a:extLst>
          </p:cNvPr>
          <p:cNvSpPr>
            <a:spLocks noGrp="1"/>
          </p:cNvSpPr>
          <p:nvPr>
            <p:ph type="dt" sz="half" idx="10"/>
          </p:nvPr>
        </p:nvSpPr>
        <p:spPr/>
        <p:txBody>
          <a:bodyPr/>
          <a:lstStyle/>
          <a:p>
            <a:fld id="{7F718610-41CF-4F29-9AB4-EC8603A94330}" type="datetimeFigureOut">
              <a:rPr lang="en-US" smtClean="0"/>
              <a:t>8/20/2018</a:t>
            </a:fld>
            <a:endParaRPr lang="en-US"/>
          </a:p>
        </p:txBody>
      </p:sp>
      <p:sp>
        <p:nvSpPr>
          <p:cNvPr id="8" name="Footer Placeholder 7">
            <a:extLst>
              <a:ext uri="{FF2B5EF4-FFF2-40B4-BE49-F238E27FC236}">
                <a16:creationId xmlns:a16="http://schemas.microsoft.com/office/drawing/2014/main" id="{28B5265D-77CA-4243-9152-51439A66303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1DDE1A-2B2A-4322-B8B4-803418684DFF}"/>
              </a:ext>
            </a:extLst>
          </p:cNvPr>
          <p:cNvSpPr>
            <a:spLocks noGrp="1"/>
          </p:cNvSpPr>
          <p:nvPr>
            <p:ph type="sldNum" sz="quarter" idx="12"/>
          </p:nvPr>
        </p:nvSpPr>
        <p:spPr/>
        <p:txBody>
          <a:bodyPr/>
          <a:lstStyle/>
          <a:p>
            <a:fld id="{12F5DCA9-939A-4F7D-8FA6-BAA89580D220}" type="slidenum">
              <a:rPr lang="en-US" smtClean="0"/>
              <a:t>‹#›</a:t>
            </a:fld>
            <a:endParaRPr lang="en-US"/>
          </a:p>
        </p:txBody>
      </p:sp>
    </p:spTree>
    <p:extLst>
      <p:ext uri="{BB962C8B-B14F-4D97-AF65-F5344CB8AC3E}">
        <p14:creationId xmlns:p14="http://schemas.microsoft.com/office/powerpoint/2010/main" val="20912036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4D215-E677-4DAB-9297-41B6475BE43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E11F3AD-D45A-4EB2-86DA-9091551FC832}"/>
              </a:ext>
            </a:extLst>
          </p:cNvPr>
          <p:cNvSpPr>
            <a:spLocks noGrp="1"/>
          </p:cNvSpPr>
          <p:nvPr>
            <p:ph type="dt" sz="half" idx="10"/>
          </p:nvPr>
        </p:nvSpPr>
        <p:spPr/>
        <p:txBody>
          <a:bodyPr/>
          <a:lstStyle/>
          <a:p>
            <a:fld id="{7F718610-41CF-4F29-9AB4-EC8603A94330}" type="datetimeFigureOut">
              <a:rPr lang="en-US" smtClean="0"/>
              <a:t>8/20/2018</a:t>
            </a:fld>
            <a:endParaRPr lang="en-US"/>
          </a:p>
        </p:txBody>
      </p:sp>
      <p:sp>
        <p:nvSpPr>
          <p:cNvPr id="4" name="Footer Placeholder 3">
            <a:extLst>
              <a:ext uri="{FF2B5EF4-FFF2-40B4-BE49-F238E27FC236}">
                <a16:creationId xmlns:a16="http://schemas.microsoft.com/office/drawing/2014/main" id="{A1D5CB93-A0B8-42F6-BD86-41D2B06F389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F2BABBC-E010-4C9D-8155-C12C2FE308E9}"/>
              </a:ext>
            </a:extLst>
          </p:cNvPr>
          <p:cNvSpPr>
            <a:spLocks noGrp="1"/>
          </p:cNvSpPr>
          <p:nvPr>
            <p:ph type="sldNum" sz="quarter" idx="12"/>
          </p:nvPr>
        </p:nvSpPr>
        <p:spPr/>
        <p:txBody>
          <a:bodyPr/>
          <a:lstStyle/>
          <a:p>
            <a:fld id="{12F5DCA9-939A-4F7D-8FA6-BAA89580D220}" type="slidenum">
              <a:rPr lang="en-US" smtClean="0"/>
              <a:t>‹#›</a:t>
            </a:fld>
            <a:endParaRPr lang="en-US"/>
          </a:p>
        </p:txBody>
      </p:sp>
    </p:spTree>
    <p:extLst>
      <p:ext uri="{BB962C8B-B14F-4D97-AF65-F5344CB8AC3E}">
        <p14:creationId xmlns:p14="http://schemas.microsoft.com/office/powerpoint/2010/main" val="32918969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D93AB9-CA65-4355-B278-1539975C2F79}"/>
              </a:ext>
            </a:extLst>
          </p:cNvPr>
          <p:cNvSpPr>
            <a:spLocks noGrp="1"/>
          </p:cNvSpPr>
          <p:nvPr>
            <p:ph type="dt" sz="half" idx="10"/>
          </p:nvPr>
        </p:nvSpPr>
        <p:spPr/>
        <p:txBody>
          <a:bodyPr/>
          <a:lstStyle/>
          <a:p>
            <a:fld id="{7F718610-41CF-4F29-9AB4-EC8603A94330}" type="datetimeFigureOut">
              <a:rPr lang="en-US" smtClean="0"/>
              <a:t>8/20/2018</a:t>
            </a:fld>
            <a:endParaRPr lang="en-US"/>
          </a:p>
        </p:txBody>
      </p:sp>
      <p:sp>
        <p:nvSpPr>
          <p:cNvPr id="3" name="Footer Placeholder 2">
            <a:extLst>
              <a:ext uri="{FF2B5EF4-FFF2-40B4-BE49-F238E27FC236}">
                <a16:creationId xmlns:a16="http://schemas.microsoft.com/office/drawing/2014/main" id="{554BA7F8-584C-416D-99A5-B73E19F490B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6167FDF-403A-4373-B164-C79B5B4086DF}"/>
              </a:ext>
            </a:extLst>
          </p:cNvPr>
          <p:cNvSpPr>
            <a:spLocks noGrp="1"/>
          </p:cNvSpPr>
          <p:nvPr>
            <p:ph type="sldNum" sz="quarter" idx="12"/>
          </p:nvPr>
        </p:nvSpPr>
        <p:spPr/>
        <p:txBody>
          <a:bodyPr/>
          <a:lstStyle/>
          <a:p>
            <a:fld id="{12F5DCA9-939A-4F7D-8FA6-BAA89580D220}" type="slidenum">
              <a:rPr lang="en-US" smtClean="0"/>
              <a:t>‹#›</a:t>
            </a:fld>
            <a:endParaRPr lang="en-US"/>
          </a:p>
        </p:txBody>
      </p:sp>
    </p:spTree>
    <p:extLst>
      <p:ext uri="{BB962C8B-B14F-4D97-AF65-F5344CB8AC3E}">
        <p14:creationId xmlns:p14="http://schemas.microsoft.com/office/powerpoint/2010/main" val="13775935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AB7545-D7A2-43EB-BF7B-B8FC9ADF411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5FFB95E-89BC-4EC6-A12F-882A45C89E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80FA279-CAD8-4E8E-8730-371868A84C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C0D050B-9FCB-45DB-A614-93C581E8C22E}"/>
              </a:ext>
            </a:extLst>
          </p:cNvPr>
          <p:cNvSpPr>
            <a:spLocks noGrp="1"/>
          </p:cNvSpPr>
          <p:nvPr>
            <p:ph type="dt" sz="half" idx="10"/>
          </p:nvPr>
        </p:nvSpPr>
        <p:spPr/>
        <p:txBody>
          <a:bodyPr/>
          <a:lstStyle/>
          <a:p>
            <a:fld id="{7F718610-41CF-4F29-9AB4-EC8603A94330}" type="datetimeFigureOut">
              <a:rPr lang="en-US" smtClean="0"/>
              <a:t>8/20/2018</a:t>
            </a:fld>
            <a:endParaRPr lang="en-US"/>
          </a:p>
        </p:txBody>
      </p:sp>
      <p:sp>
        <p:nvSpPr>
          <p:cNvPr id="6" name="Footer Placeholder 5">
            <a:extLst>
              <a:ext uri="{FF2B5EF4-FFF2-40B4-BE49-F238E27FC236}">
                <a16:creationId xmlns:a16="http://schemas.microsoft.com/office/drawing/2014/main" id="{40177195-18B9-4B8F-BBD8-0601CB3DE1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103C26-54A1-4ADA-BE77-22B3BCEDA433}"/>
              </a:ext>
            </a:extLst>
          </p:cNvPr>
          <p:cNvSpPr>
            <a:spLocks noGrp="1"/>
          </p:cNvSpPr>
          <p:nvPr>
            <p:ph type="sldNum" sz="quarter" idx="12"/>
          </p:nvPr>
        </p:nvSpPr>
        <p:spPr/>
        <p:txBody>
          <a:bodyPr/>
          <a:lstStyle/>
          <a:p>
            <a:fld id="{12F5DCA9-939A-4F7D-8FA6-BAA89580D220}" type="slidenum">
              <a:rPr lang="en-US" smtClean="0"/>
              <a:t>‹#›</a:t>
            </a:fld>
            <a:endParaRPr lang="en-US"/>
          </a:p>
        </p:txBody>
      </p:sp>
    </p:spTree>
    <p:extLst>
      <p:ext uri="{BB962C8B-B14F-4D97-AF65-F5344CB8AC3E}">
        <p14:creationId xmlns:p14="http://schemas.microsoft.com/office/powerpoint/2010/main" val="28617628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ED37B-5EF4-4420-B9FD-0E286FE45F5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9CD775C-8EAC-4982-A8EE-B03C9597FB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55AE704-1AA8-4057-BCAF-02BE74A451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7965A27-9191-43D8-B19D-77465359B37A}"/>
              </a:ext>
            </a:extLst>
          </p:cNvPr>
          <p:cNvSpPr>
            <a:spLocks noGrp="1"/>
          </p:cNvSpPr>
          <p:nvPr>
            <p:ph type="dt" sz="half" idx="10"/>
          </p:nvPr>
        </p:nvSpPr>
        <p:spPr/>
        <p:txBody>
          <a:bodyPr/>
          <a:lstStyle/>
          <a:p>
            <a:fld id="{7F718610-41CF-4F29-9AB4-EC8603A94330}" type="datetimeFigureOut">
              <a:rPr lang="en-US" smtClean="0"/>
              <a:t>8/20/2018</a:t>
            </a:fld>
            <a:endParaRPr lang="en-US"/>
          </a:p>
        </p:txBody>
      </p:sp>
      <p:sp>
        <p:nvSpPr>
          <p:cNvPr id="6" name="Footer Placeholder 5">
            <a:extLst>
              <a:ext uri="{FF2B5EF4-FFF2-40B4-BE49-F238E27FC236}">
                <a16:creationId xmlns:a16="http://schemas.microsoft.com/office/drawing/2014/main" id="{52613BEB-2D75-4CB2-995D-84F265217F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52B9B5-4E02-4933-9512-798B6A773AC8}"/>
              </a:ext>
            </a:extLst>
          </p:cNvPr>
          <p:cNvSpPr>
            <a:spLocks noGrp="1"/>
          </p:cNvSpPr>
          <p:nvPr>
            <p:ph type="sldNum" sz="quarter" idx="12"/>
          </p:nvPr>
        </p:nvSpPr>
        <p:spPr/>
        <p:txBody>
          <a:bodyPr/>
          <a:lstStyle/>
          <a:p>
            <a:fld id="{12F5DCA9-939A-4F7D-8FA6-BAA89580D220}" type="slidenum">
              <a:rPr lang="en-US" smtClean="0"/>
              <a:t>‹#›</a:t>
            </a:fld>
            <a:endParaRPr lang="en-US"/>
          </a:p>
        </p:txBody>
      </p:sp>
    </p:spTree>
    <p:extLst>
      <p:ext uri="{BB962C8B-B14F-4D97-AF65-F5344CB8AC3E}">
        <p14:creationId xmlns:p14="http://schemas.microsoft.com/office/powerpoint/2010/main" val="2185264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9212B93-2C05-4D10-A2E5-E98762146E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C974FFB-2FB9-4AB4-8144-2C46A3BDE84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BF843-CAEF-482D-A878-C90F4901BA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F718610-41CF-4F29-9AB4-EC8603A94330}" type="datetimeFigureOut">
              <a:rPr lang="en-US" smtClean="0"/>
              <a:t>8/20/2018</a:t>
            </a:fld>
            <a:endParaRPr lang="en-US"/>
          </a:p>
        </p:txBody>
      </p:sp>
      <p:sp>
        <p:nvSpPr>
          <p:cNvPr id="5" name="Footer Placeholder 4">
            <a:extLst>
              <a:ext uri="{FF2B5EF4-FFF2-40B4-BE49-F238E27FC236}">
                <a16:creationId xmlns:a16="http://schemas.microsoft.com/office/drawing/2014/main" id="{6900E770-92EC-4C06-8A49-01B7AC5CEF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D91ABF0-5A37-4424-969C-6DF789E512E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2F5DCA9-939A-4F7D-8FA6-BAA89580D220}" type="slidenum">
              <a:rPr lang="en-US" smtClean="0"/>
              <a:t>‹#›</a:t>
            </a:fld>
            <a:endParaRPr lang="en-US"/>
          </a:p>
        </p:txBody>
      </p:sp>
    </p:spTree>
    <p:extLst>
      <p:ext uri="{BB962C8B-B14F-4D97-AF65-F5344CB8AC3E}">
        <p14:creationId xmlns:p14="http://schemas.microsoft.com/office/powerpoint/2010/main" val="28875613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tmp"/><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AEFB5-ED72-4C56-9E88-6756C166076F}"/>
              </a:ext>
            </a:extLst>
          </p:cNvPr>
          <p:cNvSpPr>
            <a:spLocks noGrp="1"/>
          </p:cNvSpPr>
          <p:nvPr>
            <p:ph type="ctrTitle"/>
          </p:nvPr>
        </p:nvSpPr>
        <p:spPr/>
        <p:txBody>
          <a:bodyPr/>
          <a:lstStyle/>
          <a:p>
            <a:r>
              <a:rPr lang="en-US" dirty="0"/>
              <a:t>SMP</a:t>
            </a:r>
          </a:p>
        </p:txBody>
      </p:sp>
      <p:sp>
        <p:nvSpPr>
          <p:cNvPr id="3" name="Subtitle 2">
            <a:extLst>
              <a:ext uri="{FF2B5EF4-FFF2-40B4-BE49-F238E27FC236}">
                <a16:creationId xmlns:a16="http://schemas.microsoft.com/office/drawing/2014/main" id="{62D6350C-D322-49E8-85BA-2288293CF5D6}"/>
              </a:ext>
            </a:extLst>
          </p:cNvPr>
          <p:cNvSpPr>
            <a:spLocks noGrp="1"/>
          </p:cNvSpPr>
          <p:nvPr>
            <p:ph type="subTitle" idx="1"/>
          </p:nvPr>
        </p:nvSpPr>
        <p:spPr/>
        <p:txBody>
          <a:bodyPr/>
          <a:lstStyle/>
          <a:p>
            <a:r>
              <a:rPr lang="en-US" dirty="0"/>
              <a:t>Because we </a:t>
            </a:r>
            <a:r>
              <a:rPr lang="en-US"/>
              <a:t>like our TLAs</a:t>
            </a:r>
          </a:p>
        </p:txBody>
      </p:sp>
    </p:spTree>
    <p:extLst>
      <p:ext uri="{BB962C8B-B14F-4D97-AF65-F5344CB8AC3E}">
        <p14:creationId xmlns:p14="http://schemas.microsoft.com/office/powerpoint/2010/main" val="18920136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12A38-9D9F-4079-8FDC-E06394E7A802}"/>
              </a:ext>
            </a:extLst>
          </p:cNvPr>
          <p:cNvSpPr>
            <a:spLocks noGrp="1"/>
          </p:cNvSpPr>
          <p:nvPr>
            <p:ph type="title"/>
          </p:nvPr>
        </p:nvSpPr>
        <p:spPr/>
        <p:txBody>
          <a:bodyPr/>
          <a:lstStyle/>
          <a:p>
            <a:r>
              <a:rPr lang="en-US" dirty="0"/>
              <a:t>HyperTransport Legacy</a:t>
            </a:r>
          </a:p>
        </p:txBody>
      </p:sp>
      <p:sp>
        <p:nvSpPr>
          <p:cNvPr id="3" name="Content Placeholder 2">
            <a:extLst>
              <a:ext uri="{FF2B5EF4-FFF2-40B4-BE49-F238E27FC236}">
                <a16:creationId xmlns:a16="http://schemas.microsoft.com/office/drawing/2014/main" id="{75588C8C-AF25-4AD6-AE14-12310BB5933D}"/>
              </a:ext>
            </a:extLst>
          </p:cNvPr>
          <p:cNvSpPr>
            <a:spLocks noGrp="1"/>
          </p:cNvSpPr>
          <p:nvPr>
            <p:ph idx="1"/>
          </p:nvPr>
        </p:nvSpPr>
        <p:spPr/>
        <p:txBody>
          <a:bodyPr/>
          <a:lstStyle/>
          <a:p>
            <a:pPr marL="0" indent="0">
              <a:buNone/>
            </a:pPr>
            <a:r>
              <a:rPr lang="en-US" dirty="0"/>
              <a:t>HT was a great technology for connecting a low number of subsystems together. </a:t>
            </a:r>
          </a:p>
          <a:p>
            <a:pPr marL="0" indent="0">
              <a:buNone/>
            </a:pPr>
            <a:endParaRPr lang="en-US" dirty="0"/>
          </a:p>
          <a:p>
            <a:pPr marL="0" indent="0">
              <a:buNone/>
            </a:pPr>
            <a:r>
              <a:rPr lang="en-US" dirty="0"/>
              <a:t>As a point to point system, though, it doesn’t scale well beyond a certain number of systems.</a:t>
            </a:r>
          </a:p>
        </p:txBody>
      </p:sp>
    </p:spTree>
    <p:extLst>
      <p:ext uri="{BB962C8B-B14F-4D97-AF65-F5344CB8AC3E}">
        <p14:creationId xmlns:p14="http://schemas.microsoft.com/office/powerpoint/2010/main" val="168076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92B1F9-AC1A-44FE-BDBC-BEE8BCE61711}"/>
              </a:ext>
            </a:extLst>
          </p:cNvPr>
          <p:cNvSpPr>
            <a:spLocks noGrp="1"/>
          </p:cNvSpPr>
          <p:nvPr>
            <p:ph type="title"/>
          </p:nvPr>
        </p:nvSpPr>
        <p:spPr>
          <a:xfrm>
            <a:off x="389779" y="215610"/>
            <a:ext cx="3651467" cy="546390"/>
          </a:xfrm>
        </p:spPr>
        <p:txBody>
          <a:bodyPr>
            <a:normAutofit fontScale="90000"/>
          </a:bodyPr>
          <a:lstStyle/>
          <a:p>
            <a:r>
              <a:rPr lang="en-US" dirty="0"/>
              <a:t>Infinity Fabric</a:t>
            </a:r>
          </a:p>
        </p:txBody>
      </p:sp>
      <p:sp>
        <p:nvSpPr>
          <p:cNvPr id="3" name="Content Placeholder 2">
            <a:extLst>
              <a:ext uri="{FF2B5EF4-FFF2-40B4-BE49-F238E27FC236}">
                <a16:creationId xmlns:a16="http://schemas.microsoft.com/office/drawing/2014/main" id="{02A6C0A2-4864-4BBB-85C0-1B3B185DDB2B}"/>
              </a:ext>
            </a:extLst>
          </p:cNvPr>
          <p:cNvSpPr>
            <a:spLocks noGrp="1"/>
          </p:cNvSpPr>
          <p:nvPr>
            <p:ph idx="1"/>
          </p:nvPr>
        </p:nvSpPr>
        <p:spPr>
          <a:xfrm>
            <a:off x="130629" y="892629"/>
            <a:ext cx="4169768" cy="5331191"/>
          </a:xfrm>
        </p:spPr>
        <p:txBody>
          <a:bodyPr>
            <a:noAutofit/>
          </a:bodyPr>
          <a:lstStyle/>
          <a:p>
            <a:pPr marL="0" indent="0">
              <a:buNone/>
            </a:pPr>
            <a:r>
              <a:rPr lang="en-US" sz="2400" dirty="0"/>
              <a:t>Uses a mesh instead of point to point</a:t>
            </a:r>
          </a:p>
          <a:p>
            <a:pPr marL="0" indent="0">
              <a:buNone/>
            </a:pPr>
            <a:endParaRPr lang="en-US" sz="2400" dirty="0"/>
          </a:p>
          <a:p>
            <a:pPr marL="0" indent="0">
              <a:buNone/>
            </a:pPr>
            <a:r>
              <a:rPr lang="en-US" sz="2400" dirty="0"/>
              <a:t>Monitors temperatures across cores and can boost performance if temperatures are low</a:t>
            </a:r>
          </a:p>
          <a:p>
            <a:pPr marL="0" indent="0">
              <a:buNone/>
            </a:pPr>
            <a:endParaRPr lang="en-US" sz="2400" dirty="0"/>
          </a:p>
          <a:p>
            <a:pPr marL="0" indent="0">
              <a:buNone/>
            </a:pPr>
            <a:r>
              <a:rPr lang="en-US" sz="2400" dirty="0"/>
              <a:t>Connects L3 cache, cores and RAM</a:t>
            </a:r>
          </a:p>
          <a:p>
            <a:pPr marL="0" indent="0">
              <a:buNone/>
            </a:pPr>
            <a:endParaRPr lang="en-US" sz="2400" dirty="0"/>
          </a:p>
          <a:p>
            <a:pPr marL="0" indent="0">
              <a:buNone/>
            </a:pPr>
            <a:r>
              <a:rPr lang="en-US" sz="2400" dirty="0"/>
              <a:t>IF runs are the same speed as RAM</a:t>
            </a:r>
          </a:p>
        </p:txBody>
      </p:sp>
      <p:pic>
        <p:nvPicPr>
          <p:cNvPr id="14338" name="Picture 2" descr="http://3s81si1s5ygj3mzby34dq6qf-wpengine.netdna-ssl.com/wp-content/uploads/2017/07/epyc-image007.png">
            <a:extLst>
              <a:ext uri="{FF2B5EF4-FFF2-40B4-BE49-F238E27FC236}">
                <a16:creationId xmlns:a16="http://schemas.microsoft.com/office/drawing/2014/main" id="{173D5DB7-CE03-4BAB-BFBD-51C871B1587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381" r="16162" b="1"/>
          <a:stretch/>
        </p:blipFill>
        <p:spPr bwMode="auto">
          <a:xfrm>
            <a:off x="4639056" y="10"/>
            <a:ext cx="7552944" cy="685799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877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B789E-DB54-47B6-B224-8F952D407601}"/>
              </a:ext>
            </a:extLst>
          </p:cNvPr>
          <p:cNvSpPr>
            <a:spLocks noGrp="1"/>
          </p:cNvSpPr>
          <p:nvPr>
            <p:ph type="title"/>
          </p:nvPr>
        </p:nvSpPr>
        <p:spPr>
          <a:xfrm>
            <a:off x="645161" y="111352"/>
            <a:ext cx="3363974" cy="1597315"/>
          </a:xfrm>
          <a:noFill/>
          <a:ln w="19050">
            <a:solidFill>
              <a:schemeClr val="bg1"/>
            </a:solidFill>
          </a:ln>
        </p:spPr>
        <p:txBody>
          <a:bodyPr wrap="square">
            <a:normAutofit/>
          </a:bodyPr>
          <a:lstStyle/>
          <a:p>
            <a:pPr algn="ctr"/>
            <a:r>
              <a:rPr lang="en-US" sz="2800" dirty="0">
                <a:solidFill>
                  <a:schemeClr val="bg1"/>
                </a:solidFill>
              </a:rPr>
              <a:t>What’s a Core?</a:t>
            </a:r>
          </a:p>
        </p:txBody>
      </p:sp>
      <p:sp>
        <p:nvSpPr>
          <p:cNvPr id="3" name="Content Placeholder 2">
            <a:extLst>
              <a:ext uri="{FF2B5EF4-FFF2-40B4-BE49-F238E27FC236}">
                <a16:creationId xmlns:a16="http://schemas.microsoft.com/office/drawing/2014/main" id="{5A3BB607-E20F-4B7F-8E9C-7D70D77EC409}"/>
              </a:ext>
            </a:extLst>
          </p:cNvPr>
          <p:cNvSpPr>
            <a:spLocks noGrp="1"/>
          </p:cNvSpPr>
          <p:nvPr>
            <p:ph idx="1"/>
          </p:nvPr>
        </p:nvSpPr>
        <p:spPr>
          <a:xfrm>
            <a:off x="5299457" y="455614"/>
            <a:ext cx="5488638" cy="1216336"/>
          </a:xfrm>
        </p:spPr>
        <p:txBody>
          <a:bodyPr>
            <a:normAutofit/>
          </a:bodyPr>
          <a:lstStyle/>
          <a:p>
            <a:pPr marL="0" indent="0">
              <a:buNone/>
            </a:pPr>
            <a:r>
              <a:rPr lang="en-US" sz="2000" dirty="0"/>
              <a:t>A core is an (almost) complete CPU.</a:t>
            </a:r>
          </a:p>
          <a:p>
            <a:pPr marL="0" indent="0">
              <a:buNone/>
            </a:pPr>
            <a:endParaRPr lang="en-US" sz="2000" dirty="0"/>
          </a:p>
          <a:p>
            <a:pPr marL="0" indent="0">
              <a:buNone/>
            </a:pPr>
            <a:r>
              <a:rPr lang="en-US" sz="2000" dirty="0"/>
              <a:t>What’s missing? L3, memory controller</a:t>
            </a:r>
          </a:p>
        </p:txBody>
      </p:sp>
      <p:pic>
        <p:nvPicPr>
          <p:cNvPr id="15362" name="Picture 2" descr="Related image">
            <a:extLst>
              <a:ext uri="{FF2B5EF4-FFF2-40B4-BE49-F238E27FC236}">
                <a16:creationId xmlns:a16="http://schemas.microsoft.com/office/drawing/2014/main" id="{A7383D31-EF94-4D04-9007-623A04A91C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2127563"/>
            <a:ext cx="12448515" cy="47304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03392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96626E-E6D9-4567-9C4A-9DC1E19D4F24}"/>
              </a:ext>
            </a:extLst>
          </p:cNvPr>
          <p:cNvSpPr>
            <a:spLocks noGrp="1"/>
          </p:cNvSpPr>
          <p:nvPr>
            <p:ph type="title"/>
          </p:nvPr>
        </p:nvSpPr>
        <p:spPr>
          <a:xfrm>
            <a:off x="838200" y="365125"/>
            <a:ext cx="10515600" cy="1325563"/>
          </a:xfrm>
        </p:spPr>
        <p:txBody>
          <a:bodyPr>
            <a:normAutofit/>
          </a:bodyPr>
          <a:lstStyle/>
          <a:p>
            <a:r>
              <a:rPr lang="en-US">
                <a:solidFill>
                  <a:schemeClr val="bg1">
                    <a:lumMod val="95000"/>
                    <a:lumOff val="5000"/>
                  </a:schemeClr>
                </a:solidFill>
              </a:rPr>
              <a:t>Why not have dozens or hundreds of cores?</a:t>
            </a:r>
          </a:p>
        </p:txBody>
      </p:sp>
      <p:sp>
        <p:nvSpPr>
          <p:cNvPr id="3" name="Content Placeholder 2">
            <a:extLst>
              <a:ext uri="{FF2B5EF4-FFF2-40B4-BE49-F238E27FC236}">
                <a16:creationId xmlns:a16="http://schemas.microsoft.com/office/drawing/2014/main" id="{206105B4-B9A2-45CC-833F-F641EAAFF9D9}"/>
              </a:ext>
            </a:extLst>
          </p:cNvPr>
          <p:cNvSpPr>
            <a:spLocks noGrp="1"/>
          </p:cNvSpPr>
          <p:nvPr>
            <p:ph idx="1"/>
          </p:nvPr>
        </p:nvSpPr>
        <p:spPr>
          <a:xfrm>
            <a:off x="228600" y="2012865"/>
            <a:ext cx="5704114" cy="2722421"/>
          </a:xfrm>
        </p:spPr>
        <p:txBody>
          <a:bodyPr anchor="ctr">
            <a:normAutofit/>
          </a:bodyPr>
          <a:lstStyle/>
          <a:p>
            <a:pPr marL="0" indent="0">
              <a:buNone/>
            </a:pPr>
            <a:r>
              <a:rPr lang="en-US" dirty="0"/>
              <a:t>Cache coherency gets harder</a:t>
            </a:r>
          </a:p>
          <a:p>
            <a:pPr marL="0" indent="0">
              <a:buNone/>
            </a:pPr>
            <a:r>
              <a:rPr lang="en-US" dirty="0"/>
              <a:t>Multithreading applications is hard</a:t>
            </a:r>
          </a:p>
          <a:p>
            <a:pPr marL="0" indent="0">
              <a:buNone/>
            </a:pPr>
            <a:r>
              <a:rPr lang="en-US" dirty="0"/>
              <a:t>More cores means more heat</a:t>
            </a:r>
          </a:p>
          <a:p>
            <a:pPr marL="0" indent="0">
              <a:buNone/>
            </a:pPr>
            <a:r>
              <a:rPr lang="en-US" dirty="0"/>
              <a:t>Memory can’t keep up</a:t>
            </a:r>
          </a:p>
          <a:p>
            <a:pPr marL="0" indent="0">
              <a:buNone/>
            </a:pPr>
            <a:r>
              <a:rPr lang="en-US" dirty="0"/>
              <a:t>Run out of room on the silicon</a:t>
            </a:r>
          </a:p>
        </p:txBody>
      </p:sp>
      <p:pic>
        <p:nvPicPr>
          <p:cNvPr id="16386" name="Picture 2" descr="X All The Y Meme | MULTICORE ALL THE THINGS! | image tagged in memes,x all the y | made w/ Imgflip meme maker">
            <a:extLst>
              <a:ext uri="{FF2B5EF4-FFF2-40B4-BE49-F238E27FC236}">
                <a16:creationId xmlns:a16="http://schemas.microsoft.com/office/drawing/2014/main" id="{257F0BA0-3781-43DF-B9D4-82CD61F65D8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29365" y="3016251"/>
            <a:ext cx="5289729" cy="3755707"/>
          </a:xfrm>
          <a:custGeom>
            <a:avLst/>
            <a:gdLst>
              <a:gd name="connsiteX0" fmla="*/ 0 w 4636009"/>
              <a:gd name="connsiteY0" fmla="*/ 0 h 5032375"/>
              <a:gd name="connsiteX1" fmla="*/ 4636009 w 4636009"/>
              <a:gd name="connsiteY1" fmla="*/ 0 h 5032375"/>
              <a:gd name="connsiteX2" fmla="*/ 4636009 w 4636009"/>
              <a:gd name="connsiteY2" fmla="*/ 5032375 h 5032375"/>
              <a:gd name="connsiteX3" fmla="*/ 0 w 4636009"/>
              <a:gd name="connsiteY3" fmla="*/ 5032375 h 5032375"/>
            </a:gdLst>
            <a:ahLst/>
            <a:cxnLst>
              <a:cxn ang="0">
                <a:pos x="connsiteX0" y="connsiteY0"/>
              </a:cxn>
              <a:cxn ang="0">
                <a:pos x="connsiteX1" y="connsiteY1"/>
              </a:cxn>
              <a:cxn ang="0">
                <a:pos x="connsiteX2" y="connsiteY2"/>
              </a:cxn>
              <a:cxn ang="0">
                <a:pos x="connsiteX3" y="connsiteY3"/>
              </a:cxn>
            </a:cxnLst>
            <a:rect l="l" t="t" r="r" b="b"/>
            <a:pathLst>
              <a:path w="4636009" h="5032375">
                <a:moveTo>
                  <a:pt x="0" y="0"/>
                </a:moveTo>
                <a:lnTo>
                  <a:pt x="4636009" y="0"/>
                </a:lnTo>
                <a:lnTo>
                  <a:pt x="4636009" y="5032375"/>
                </a:lnTo>
                <a:lnTo>
                  <a:pt x="0" y="5032375"/>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4515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02C7F9-6765-427E-A2CD-8ED022B88661}"/>
              </a:ext>
            </a:extLst>
          </p:cNvPr>
          <p:cNvSpPr>
            <a:spLocks noGrp="1"/>
          </p:cNvSpPr>
          <p:nvPr>
            <p:ph type="title"/>
          </p:nvPr>
        </p:nvSpPr>
        <p:spPr/>
        <p:txBody>
          <a:bodyPr/>
          <a:lstStyle/>
          <a:p>
            <a:r>
              <a:rPr lang="en-US" dirty="0"/>
              <a:t>SMP == Symmetric Multiprocessing</a:t>
            </a:r>
          </a:p>
        </p:txBody>
      </p:sp>
      <p:sp>
        <p:nvSpPr>
          <p:cNvPr id="3" name="Content Placeholder 2">
            <a:extLst>
              <a:ext uri="{FF2B5EF4-FFF2-40B4-BE49-F238E27FC236}">
                <a16:creationId xmlns:a16="http://schemas.microsoft.com/office/drawing/2014/main" id="{0DDF187E-5E14-4F52-944E-1F72C0950D27}"/>
              </a:ext>
            </a:extLst>
          </p:cNvPr>
          <p:cNvSpPr>
            <a:spLocks noGrp="1"/>
          </p:cNvSpPr>
          <p:nvPr>
            <p:ph idx="1"/>
          </p:nvPr>
        </p:nvSpPr>
        <p:spPr/>
        <p:txBody>
          <a:bodyPr/>
          <a:lstStyle/>
          <a:p>
            <a:pPr marL="0" indent="0">
              <a:buNone/>
            </a:pPr>
            <a:r>
              <a:rPr lang="en-US" dirty="0"/>
              <a:t>The “S”, Symmetric, is a key word.</a:t>
            </a:r>
          </a:p>
          <a:p>
            <a:pPr marL="0" indent="0">
              <a:buNone/>
            </a:pPr>
            <a:endParaRPr lang="en-US" dirty="0"/>
          </a:p>
          <a:p>
            <a:pPr marL="0" indent="0">
              <a:buNone/>
            </a:pPr>
            <a:r>
              <a:rPr lang="en-US" dirty="0"/>
              <a:t>In an SMP system, all cores/processors are equal. They have equal access to memory, to each other, and to peripherals. </a:t>
            </a:r>
          </a:p>
          <a:p>
            <a:pPr marL="0" indent="0">
              <a:buNone/>
            </a:pPr>
            <a:endParaRPr lang="en-US" dirty="0"/>
          </a:p>
          <a:p>
            <a:pPr marL="0" indent="0">
              <a:buNone/>
            </a:pPr>
            <a:r>
              <a:rPr lang="en-US" dirty="0"/>
              <a:t>Let’s consider a few items from the previous slide:</a:t>
            </a:r>
          </a:p>
          <a:p>
            <a:pPr marL="0" indent="0">
              <a:buNone/>
            </a:pPr>
            <a:r>
              <a:rPr lang="en-US" dirty="0">
                <a:highlight>
                  <a:srgbClr val="FFFF00"/>
                </a:highlight>
              </a:rPr>
              <a:t>Cache coherency gets harder</a:t>
            </a:r>
          </a:p>
          <a:p>
            <a:pPr marL="0" indent="0">
              <a:buNone/>
            </a:pPr>
            <a:r>
              <a:rPr lang="en-US" dirty="0">
                <a:highlight>
                  <a:srgbClr val="FFFF00"/>
                </a:highlight>
              </a:rPr>
              <a:t>Memory can’t keep up</a:t>
            </a:r>
          </a:p>
          <a:p>
            <a:pPr marL="0" indent="0">
              <a:buNone/>
            </a:pP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5566255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39DB66-F210-40B0-91ED-8DD897237B7F}"/>
              </a:ext>
            </a:extLst>
          </p:cNvPr>
          <p:cNvSpPr>
            <a:spLocks noGrp="1"/>
          </p:cNvSpPr>
          <p:nvPr>
            <p:ph type="title"/>
          </p:nvPr>
        </p:nvSpPr>
        <p:spPr/>
        <p:txBody>
          <a:bodyPr/>
          <a:lstStyle/>
          <a:p>
            <a:r>
              <a:rPr lang="en-US" dirty="0"/>
              <a:t>How could we fix those items?</a:t>
            </a:r>
          </a:p>
        </p:txBody>
      </p:sp>
      <p:sp>
        <p:nvSpPr>
          <p:cNvPr id="3" name="Content Placeholder 2">
            <a:extLst>
              <a:ext uri="{FF2B5EF4-FFF2-40B4-BE49-F238E27FC236}">
                <a16:creationId xmlns:a16="http://schemas.microsoft.com/office/drawing/2014/main" id="{238705B5-C999-4226-8461-25F76D819A23}"/>
              </a:ext>
            </a:extLst>
          </p:cNvPr>
          <p:cNvSpPr>
            <a:spLocks noGrp="1"/>
          </p:cNvSpPr>
          <p:nvPr>
            <p:ph idx="1"/>
          </p:nvPr>
        </p:nvSpPr>
        <p:spPr/>
        <p:txBody>
          <a:bodyPr/>
          <a:lstStyle/>
          <a:p>
            <a:pPr marL="0" indent="0">
              <a:buNone/>
            </a:pPr>
            <a:r>
              <a:rPr lang="en-US" dirty="0"/>
              <a:t>What if the caches didn’t need to be coherent?</a:t>
            </a:r>
          </a:p>
          <a:p>
            <a:pPr marL="0" indent="0">
              <a:buNone/>
            </a:pPr>
            <a:endParaRPr lang="en-US" dirty="0"/>
          </a:p>
          <a:p>
            <a:pPr marL="0" indent="0">
              <a:buNone/>
            </a:pPr>
            <a:r>
              <a:rPr lang="en-US" dirty="0"/>
              <a:t>What if each CPU had its own memory?</a:t>
            </a:r>
          </a:p>
          <a:p>
            <a:pPr marL="0" indent="0">
              <a:buNone/>
            </a:pPr>
            <a:endParaRPr lang="en-US" dirty="0"/>
          </a:p>
          <a:p>
            <a:pPr marL="0" indent="0">
              <a:buNone/>
            </a:pPr>
            <a:r>
              <a:rPr lang="en-US" dirty="0"/>
              <a:t>If that was the case, we could put the CPUs further apart (separate dies), reducing the heat and space issues, too.</a:t>
            </a:r>
          </a:p>
        </p:txBody>
      </p:sp>
    </p:spTree>
    <p:extLst>
      <p:ext uri="{BB962C8B-B14F-4D97-AF65-F5344CB8AC3E}">
        <p14:creationId xmlns:p14="http://schemas.microsoft.com/office/powerpoint/2010/main" val="41449868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CCC2C-E9F5-4C89-8874-2456631D0769}"/>
              </a:ext>
            </a:extLst>
          </p:cNvPr>
          <p:cNvSpPr>
            <a:spLocks noGrp="1"/>
          </p:cNvSpPr>
          <p:nvPr>
            <p:ph type="title"/>
          </p:nvPr>
        </p:nvSpPr>
        <p:spPr/>
        <p:txBody>
          <a:bodyPr/>
          <a:lstStyle/>
          <a:p>
            <a:r>
              <a:rPr lang="en-US" dirty="0"/>
              <a:t>That only leaves one issue!</a:t>
            </a:r>
          </a:p>
        </p:txBody>
      </p:sp>
      <p:sp>
        <p:nvSpPr>
          <p:cNvPr id="3" name="Content Placeholder 2">
            <a:extLst>
              <a:ext uri="{FF2B5EF4-FFF2-40B4-BE49-F238E27FC236}">
                <a16:creationId xmlns:a16="http://schemas.microsoft.com/office/drawing/2014/main" id="{FA3AF5F5-2F38-411C-BBE0-20579630FF98}"/>
              </a:ext>
            </a:extLst>
          </p:cNvPr>
          <p:cNvSpPr>
            <a:spLocks noGrp="1"/>
          </p:cNvSpPr>
          <p:nvPr>
            <p:ph idx="1"/>
          </p:nvPr>
        </p:nvSpPr>
        <p:spPr/>
        <p:txBody>
          <a:bodyPr/>
          <a:lstStyle/>
          <a:p>
            <a:pPr marL="0" indent="0">
              <a:buNone/>
            </a:pPr>
            <a:r>
              <a:rPr lang="en-US" dirty="0">
                <a:highlight>
                  <a:srgbClr val="FFFF00"/>
                </a:highlight>
              </a:rPr>
              <a:t>Multithreading applications is hard</a:t>
            </a:r>
          </a:p>
          <a:p>
            <a:pPr marL="0" indent="0">
              <a:buNone/>
            </a:pPr>
            <a:endParaRPr lang="en-US" dirty="0"/>
          </a:p>
          <a:p>
            <a:pPr marL="0" indent="0">
              <a:buNone/>
            </a:pPr>
            <a:r>
              <a:rPr lang="en-US" dirty="0"/>
              <a:t>If it is hard to create applications where you can easily share data (since it is all shared), how much harder is it to create multithreaded applications if you CAN’T share data easily?</a:t>
            </a:r>
          </a:p>
        </p:txBody>
      </p:sp>
    </p:spTree>
    <p:extLst>
      <p:ext uri="{BB962C8B-B14F-4D97-AF65-F5344CB8AC3E}">
        <p14:creationId xmlns:p14="http://schemas.microsoft.com/office/powerpoint/2010/main" val="5119845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977EE-3ADD-4926-BD85-F06605CC25EE}"/>
              </a:ext>
            </a:extLst>
          </p:cNvPr>
          <p:cNvSpPr>
            <a:spLocks noGrp="1"/>
          </p:cNvSpPr>
          <p:nvPr>
            <p:ph type="title"/>
          </p:nvPr>
        </p:nvSpPr>
        <p:spPr/>
        <p:txBody>
          <a:bodyPr/>
          <a:lstStyle/>
          <a:p>
            <a:r>
              <a:rPr lang="en-US" dirty="0"/>
              <a:t>NUMA</a:t>
            </a:r>
          </a:p>
        </p:txBody>
      </p:sp>
      <p:sp>
        <p:nvSpPr>
          <p:cNvPr id="3" name="Content Placeholder 2">
            <a:extLst>
              <a:ext uri="{FF2B5EF4-FFF2-40B4-BE49-F238E27FC236}">
                <a16:creationId xmlns:a16="http://schemas.microsoft.com/office/drawing/2014/main" id="{468047C9-2C04-44C2-81C8-421DDF4C5548}"/>
              </a:ext>
            </a:extLst>
          </p:cNvPr>
          <p:cNvSpPr>
            <a:spLocks noGrp="1"/>
          </p:cNvSpPr>
          <p:nvPr>
            <p:ph idx="1"/>
          </p:nvPr>
        </p:nvSpPr>
        <p:spPr/>
        <p:txBody>
          <a:bodyPr/>
          <a:lstStyle/>
          <a:p>
            <a:pPr marL="0" indent="0">
              <a:buNone/>
            </a:pPr>
            <a:r>
              <a:rPr lang="en-US" dirty="0"/>
              <a:t>Non-Uniform Memory Architecture – all CPUs don’t have the same access to memory.</a:t>
            </a:r>
          </a:p>
          <a:p>
            <a:pPr marL="0" indent="0">
              <a:buNone/>
            </a:pPr>
            <a:endParaRPr lang="en-US" dirty="0"/>
          </a:p>
          <a:p>
            <a:pPr marL="0" indent="0">
              <a:buNone/>
            </a:pPr>
            <a:r>
              <a:rPr lang="en-US" dirty="0"/>
              <a:t>Generally, they DO share memory, but the access speed differs – each CPU has local memory but also can use a shared network to get to the other memory (paying a performance penalty).</a:t>
            </a:r>
          </a:p>
          <a:p>
            <a:pPr marL="0" indent="0">
              <a:buNone/>
            </a:pPr>
            <a:endParaRPr lang="en-US" dirty="0"/>
          </a:p>
          <a:p>
            <a:pPr marL="0" indent="0">
              <a:buNone/>
            </a:pPr>
            <a:r>
              <a:rPr lang="en-US" dirty="0"/>
              <a:t>Another name for this is “distributed system memory” or DSM.</a:t>
            </a:r>
          </a:p>
        </p:txBody>
      </p:sp>
    </p:spTree>
    <p:extLst>
      <p:ext uri="{BB962C8B-B14F-4D97-AF65-F5344CB8AC3E}">
        <p14:creationId xmlns:p14="http://schemas.microsoft.com/office/powerpoint/2010/main" val="12324967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A4410D-9D0F-4F59-BA77-8B70F9260F55}"/>
              </a:ext>
            </a:extLst>
          </p:cNvPr>
          <p:cNvSpPr>
            <a:spLocks noGrp="1"/>
          </p:cNvSpPr>
          <p:nvPr>
            <p:ph type="title"/>
          </p:nvPr>
        </p:nvSpPr>
        <p:spPr/>
        <p:txBody>
          <a:bodyPr/>
          <a:lstStyle/>
          <a:p>
            <a:r>
              <a:rPr lang="en-US" dirty="0"/>
              <a:t>PlayStation 3</a:t>
            </a:r>
          </a:p>
        </p:txBody>
      </p:sp>
      <p:sp>
        <p:nvSpPr>
          <p:cNvPr id="4" name="TextBox 3">
            <a:extLst>
              <a:ext uri="{FF2B5EF4-FFF2-40B4-BE49-F238E27FC236}">
                <a16:creationId xmlns:a16="http://schemas.microsoft.com/office/drawing/2014/main" id="{6556D1FC-A059-4B22-88F5-0651525092DA}"/>
              </a:ext>
            </a:extLst>
          </p:cNvPr>
          <p:cNvSpPr txBox="1"/>
          <p:nvPr/>
        </p:nvSpPr>
        <p:spPr>
          <a:xfrm>
            <a:off x="542925" y="1971676"/>
            <a:ext cx="10636843" cy="3046988"/>
          </a:xfrm>
          <a:prstGeom prst="rect">
            <a:avLst/>
          </a:prstGeom>
          <a:noFill/>
        </p:spPr>
        <p:txBody>
          <a:bodyPr wrap="square" rtlCol="0">
            <a:spAutoFit/>
          </a:bodyPr>
          <a:lstStyle/>
          <a:p>
            <a:r>
              <a:rPr lang="en-US" sz="2400" dirty="0"/>
              <a:t>For the follow up to the massively popular PS2, Sony chose a very different approach for the PS3. </a:t>
            </a:r>
          </a:p>
          <a:p>
            <a:endParaRPr lang="en-US" sz="2400" dirty="0"/>
          </a:p>
          <a:p>
            <a:r>
              <a:rPr lang="en-US" sz="2400" dirty="0"/>
              <a:t>To get the “next generation” power to make the PS3 far better than the competition, SONY tried a NUMA approach.</a:t>
            </a:r>
          </a:p>
          <a:p>
            <a:endParaRPr lang="en-US" sz="2400" dirty="0"/>
          </a:p>
          <a:p>
            <a:r>
              <a:rPr lang="en-US" sz="2400" dirty="0"/>
              <a:t>They worked with IBM and Toshiba to build a system architecture of many smaller processors.</a:t>
            </a:r>
          </a:p>
        </p:txBody>
      </p:sp>
    </p:spTree>
    <p:extLst>
      <p:ext uri="{BB962C8B-B14F-4D97-AF65-F5344CB8AC3E}">
        <p14:creationId xmlns:p14="http://schemas.microsoft.com/office/powerpoint/2010/main" val="27317120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454C682-5CCC-42F2-B4E3-94961400631A}"/>
              </a:ext>
            </a:extLst>
          </p:cNvPr>
          <p:cNvSpPr/>
          <p:nvPr/>
        </p:nvSpPr>
        <p:spPr>
          <a:xfrm>
            <a:off x="6819856" y="3509959"/>
            <a:ext cx="1185863" cy="4000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SPE</a:t>
            </a:r>
          </a:p>
        </p:txBody>
      </p:sp>
      <p:sp>
        <p:nvSpPr>
          <p:cNvPr id="9" name="Rectangle 8">
            <a:extLst>
              <a:ext uri="{FF2B5EF4-FFF2-40B4-BE49-F238E27FC236}">
                <a16:creationId xmlns:a16="http://schemas.microsoft.com/office/drawing/2014/main" id="{8BD104A8-76EC-48D7-AE76-354EDCA26B9D}"/>
              </a:ext>
            </a:extLst>
          </p:cNvPr>
          <p:cNvSpPr/>
          <p:nvPr/>
        </p:nvSpPr>
        <p:spPr>
          <a:xfrm>
            <a:off x="6815094" y="4152897"/>
            <a:ext cx="1185863" cy="4000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SPE</a:t>
            </a:r>
          </a:p>
        </p:txBody>
      </p:sp>
      <p:sp>
        <p:nvSpPr>
          <p:cNvPr id="10" name="Rectangle 9">
            <a:extLst>
              <a:ext uri="{FF2B5EF4-FFF2-40B4-BE49-F238E27FC236}">
                <a16:creationId xmlns:a16="http://schemas.microsoft.com/office/drawing/2014/main" id="{4C3985A4-3BDF-42DC-A4B1-57360C765369}"/>
              </a:ext>
            </a:extLst>
          </p:cNvPr>
          <p:cNvSpPr/>
          <p:nvPr/>
        </p:nvSpPr>
        <p:spPr>
          <a:xfrm>
            <a:off x="6815094" y="4795835"/>
            <a:ext cx="1185863" cy="4000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SPE</a:t>
            </a:r>
          </a:p>
        </p:txBody>
      </p:sp>
      <p:sp>
        <p:nvSpPr>
          <p:cNvPr id="11" name="Rectangle 10">
            <a:extLst>
              <a:ext uri="{FF2B5EF4-FFF2-40B4-BE49-F238E27FC236}">
                <a16:creationId xmlns:a16="http://schemas.microsoft.com/office/drawing/2014/main" id="{1FE122E2-7319-4A7B-A419-0650E1868792}"/>
              </a:ext>
            </a:extLst>
          </p:cNvPr>
          <p:cNvSpPr/>
          <p:nvPr/>
        </p:nvSpPr>
        <p:spPr>
          <a:xfrm>
            <a:off x="6815095" y="5438773"/>
            <a:ext cx="1185863" cy="4000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SPE</a:t>
            </a:r>
          </a:p>
        </p:txBody>
      </p:sp>
      <p:sp>
        <p:nvSpPr>
          <p:cNvPr id="12" name="Rectangle 11">
            <a:extLst>
              <a:ext uri="{FF2B5EF4-FFF2-40B4-BE49-F238E27FC236}">
                <a16:creationId xmlns:a16="http://schemas.microsoft.com/office/drawing/2014/main" id="{46DCC031-51B5-4ACC-ADF2-9C3397D31081}"/>
              </a:ext>
            </a:extLst>
          </p:cNvPr>
          <p:cNvSpPr/>
          <p:nvPr/>
        </p:nvSpPr>
        <p:spPr>
          <a:xfrm>
            <a:off x="6819856" y="962018"/>
            <a:ext cx="1185863" cy="4000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SPE</a:t>
            </a:r>
          </a:p>
        </p:txBody>
      </p:sp>
      <p:sp>
        <p:nvSpPr>
          <p:cNvPr id="13" name="Rectangle 12">
            <a:extLst>
              <a:ext uri="{FF2B5EF4-FFF2-40B4-BE49-F238E27FC236}">
                <a16:creationId xmlns:a16="http://schemas.microsoft.com/office/drawing/2014/main" id="{498855F7-A38F-4A9A-9E85-765D5223A5D9}"/>
              </a:ext>
            </a:extLst>
          </p:cNvPr>
          <p:cNvSpPr/>
          <p:nvPr/>
        </p:nvSpPr>
        <p:spPr>
          <a:xfrm>
            <a:off x="6815094" y="1604956"/>
            <a:ext cx="1185863" cy="4000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SPE</a:t>
            </a:r>
          </a:p>
        </p:txBody>
      </p:sp>
      <p:sp>
        <p:nvSpPr>
          <p:cNvPr id="14" name="Rectangle 13">
            <a:extLst>
              <a:ext uri="{FF2B5EF4-FFF2-40B4-BE49-F238E27FC236}">
                <a16:creationId xmlns:a16="http://schemas.microsoft.com/office/drawing/2014/main" id="{83673573-3970-4164-A91C-806809244E31}"/>
              </a:ext>
            </a:extLst>
          </p:cNvPr>
          <p:cNvSpPr/>
          <p:nvPr/>
        </p:nvSpPr>
        <p:spPr>
          <a:xfrm>
            <a:off x="6815094" y="2247894"/>
            <a:ext cx="1185863" cy="4000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SPE</a:t>
            </a:r>
          </a:p>
        </p:txBody>
      </p:sp>
      <p:sp>
        <p:nvSpPr>
          <p:cNvPr id="15" name="Rectangle 14">
            <a:extLst>
              <a:ext uri="{FF2B5EF4-FFF2-40B4-BE49-F238E27FC236}">
                <a16:creationId xmlns:a16="http://schemas.microsoft.com/office/drawing/2014/main" id="{C804B70D-EF49-4732-B98A-CB21519A5A91}"/>
              </a:ext>
            </a:extLst>
          </p:cNvPr>
          <p:cNvSpPr/>
          <p:nvPr/>
        </p:nvSpPr>
        <p:spPr>
          <a:xfrm>
            <a:off x="6815095" y="2890832"/>
            <a:ext cx="1185863" cy="400050"/>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SPE</a:t>
            </a:r>
          </a:p>
        </p:txBody>
      </p:sp>
      <p:sp>
        <p:nvSpPr>
          <p:cNvPr id="18" name="Rectangle 17">
            <a:extLst>
              <a:ext uri="{FF2B5EF4-FFF2-40B4-BE49-F238E27FC236}">
                <a16:creationId xmlns:a16="http://schemas.microsoft.com/office/drawing/2014/main" id="{2033C998-4CCB-4BDC-805E-CCC5C47EDA0D}"/>
              </a:ext>
            </a:extLst>
          </p:cNvPr>
          <p:cNvSpPr/>
          <p:nvPr/>
        </p:nvSpPr>
        <p:spPr>
          <a:xfrm>
            <a:off x="1123933" y="652454"/>
            <a:ext cx="2343150" cy="319087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Power</a:t>
            </a:r>
            <a:br>
              <a:rPr lang="en-US" sz="3200" dirty="0"/>
            </a:br>
            <a:r>
              <a:rPr lang="en-US" sz="3200" dirty="0"/>
              <a:t>Processing</a:t>
            </a:r>
            <a:br>
              <a:rPr lang="en-US" sz="3200" dirty="0"/>
            </a:br>
            <a:r>
              <a:rPr lang="en-US" sz="3200" dirty="0"/>
              <a:t>Element</a:t>
            </a:r>
          </a:p>
          <a:p>
            <a:pPr algn="ctr"/>
            <a:r>
              <a:rPr lang="en-US" sz="3200" dirty="0"/>
              <a:t>(Power PC)</a:t>
            </a:r>
          </a:p>
        </p:txBody>
      </p:sp>
      <p:sp>
        <p:nvSpPr>
          <p:cNvPr id="19" name="Rectangle: Rounded Corners 18">
            <a:extLst>
              <a:ext uri="{FF2B5EF4-FFF2-40B4-BE49-F238E27FC236}">
                <a16:creationId xmlns:a16="http://schemas.microsoft.com/office/drawing/2014/main" id="{0B70AAF5-255A-4CD3-9046-B52755928A4F}"/>
              </a:ext>
            </a:extLst>
          </p:cNvPr>
          <p:cNvSpPr/>
          <p:nvPr/>
        </p:nvSpPr>
        <p:spPr>
          <a:xfrm>
            <a:off x="159689" y="4336591"/>
            <a:ext cx="3429000" cy="10429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External Memory</a:t>
            </a:r>
            <a:br>
              <a:rPr lang="en-US" sz="3200" dirty="0"/>
            </a:br>
            <a:r>
              <a:rPr lang="en-US" sz="3200" dirty="0"/>
              <a:t>256mb </a:t>
            </a:r>
          </a:p>
        </p:txBody>
      </p:sp>
      <p:sp>
        <p:nvSpPr>
          <p:cNvPr id="20" name="Rectangle: Rounded Corners 19">
            <a:extLst>
              <a:ext uri="{FF2B5EF4-FFF2-40B4-BE49-F238E27FC236}">
                <a16:creationId xmlns:a16="http://schemas.microsoft.com/office/drawing/2014/main" id="{543EA413-4920-413C-BFFC-80B1AB832D6C}"/>
              </a:ext>
            </a:extLst>
          </p:cNvPr>
          <p:cNvSpPr/>
          <p:nvPr/>
        </p:nvSpPr>
        <p:spPr>
          <a:xfrm>
            <a:off x="173652" y="5739492"/>
            <a:ext cx="3429000" cy="104298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t>External I/O</a:t>
            </a:r>
          </a:p>
        </p:txBody>
      </p:sp>
      <p:cxnSp>
        <p:nvCxnSpPr>
          <p:cNvPr id="22" name="Straight Connector 21">
            <a:extLst>
              <a:ext uri="{FF2B5EF4-FFF2-40B4-BE49-F238E27FC236}">
                <a16:creationId xmlns:a16="http://schemas.microsoft.com/office/drawing/2014/main" id="{2A5385F6-2374-4DD7-9B6D-9FD5CDF1E133}"/>
              </a:ext>
            </a:extLst>
          </p:cNvPr>
          <p:cNvCxnSpPr>
            <a:cxnSpLocks/>
          </p:cNvCxnSpPr>
          <p:nvPr/>
        </p:nvCxnSpPr>
        <p:spPr>
          <a:xfrm>
            <a:off x="3467083" y="2005006"/>
            <a:ext cx="181927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6F240817-3499-4CA7-BC1F-07FC9BD5B629}"/>
              </a:ext>
            </a:extLst>
          </p:cNvPr>
          <p:cNvCxnSpPr>
            <a:cxnSpLocks/>
          </p:cNvCxnSpPr>
          <p:nvPr/>
        </p:nvCxnSpPr>
        <p:spPr>
          <a:xfrm>
            <a:off x="3467082" y="4967278"/>
            <a:ext cx="181927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7272EF8-B90B-410F-B143-A64C4CAAB281}"/>
              </a:ext>
            </a:extLst>
          </p:cNvPr>
          <p:cNvCxnSpPr>
            <a:cxnSpLocks/>
          </p:cNvCxnSpPr>
          <p:nvPr/>
        </p:nvCxnSpPr>
        <p:spPr>
          <a:xfrm>
            <a:off x="3588689" y="6260986"/>
            <a:ext cx="169766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8354D329-39E3-4329-B79D-32BEE81C59BD}"/>
              </a:ext>
            </a:extLst>
          </p:cNvPr>
          <p:cNvCxnSpPr>
            <a:cxnSpLocks/>
            <a:endCxn id="12" idx="1"/>
          </p:cNvCxnSpPr>
          <p:nvPr/>
        </p:nvCxnSpPr>
        <p:spPr>
          <a:xfrm>
            <a:off x="4700547" y="1162036"/>
            <a:ext cx="2119309" cy="7"/>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134AE1CE-36F2-4438-9055-A0AFC82180B8}"/>
              </a:ext>
            </a:extLst>
          </p:cNvPr>
          <p:cNvCxnSpPr>
            <a:cxnSpLocks/>
            <a:endCxn id="13" idx="1"/>
          </p:cNvCxnSpPr>
          <p:nvPr/>
        </p:nvCxnSpPr>
        <p:spPr>
          <a:xfrm flipV="1">
            <a:off x="4700547" y="1804981"/>
            <a:ext cx="2114547" cy="142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6A2AA44-B2B0-4775-A0B4-97BB66B9FC4A}"/>
              </a:ext>
            </a:extLst>
          </p:cNvPr>
          <p:cNvCxnSpPr>
            <a:cxnSpLocks/>
            <a:endCxn id="11" idx="1"/>
          </p:cNvCxnSpPr>
          <p:nvPr/>
        </p:nvCxnSpPr>
        <p:spPr>
          <a:xfrm flipV="1">
            <a:off x="4700547" y="5638798"/>
            <a:ext cx="2114548" cy="2"/>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0460E193-B03D-47A0-A211-5A63AC04F7F2}"/>
              </a:ext>
            </a:extLst>
          </p:cNvPr>
          <p:cNvCxnSpPr>
            <a:cxnSpLocks/>
            <a:endCxn id="10" idx="1"/>
          </p:cNvCxnSpPr>
          <p:nvPr/>
        </p:nvCxnSpPr>
        <p:spPr>
          <a:xfrm>
            <a:off x="4700547" y="4967278"/>
            <a:ext cx="2114547" cy="285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C7BCF266-8907-44C8-B3A7-7135A0838990}"/>
              </a:ext>
            </a:extLst>
          </p:cNvPr>
          <p:cNvCxnSpPr>
            <a:cxnSpLocks/>
          </p:cNvCxnSpPr>
          <p:nvPr/>
        </p:nvCxnSpPr>
        <p:spPr>
          <a:xfrm>
            <a:off x="4700547" y="4395771"/>
            <a:ext cx="2114547" cy="285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60327AF-C170-4D7B-8F0A-A6FE63CBA14B}"/>
              </a:ext>
            </a:extLst>
          </p:cNvPr>
          <p:cNvCxnSpPr>
            <a:cxnSpLocks/>
          </p:cNvCxnSpPr>
          <p:nvPr/>
        </p:nvCxnSpPr>
        <p:spPr>
          <a:xfrm>
            <a:off x="4702766" y="3748066"/>
            <a:ext cx="2114547" cy="285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B0A8A5F1-7450-4CC1-891B-57EAEAAE8BD8}"/>
              </a:ext>
            </a:extLst>
          </p:cNvPr>
          <p:cNvCxnSpPr>
            <a:cxnSpLocks/>
          </p:cNvCxnSpPr>
          <p:nvPr/>
        </p:nvCxnSpPr>
        <p:spPr>
          <a:xfrm>
            <a:off x="4671642" y="3057492"/>
            <a:ext cx="2114547" cy="28582"/>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78716C73-65B0-4E80-9F3F-C706E7A126E1}"/>
              </a:ext>
            </a:extLst>
          </p:cNvPr>
          <p:cNvCxnSpPr>
            <a:cxnSpLocks/>
          </p:cNvCxnSpPr>
          <p:nvPr/>
        </p:nvCxnSpPr>
        <p:spPr>
          <a:xfrm>
            <a:off x="4700547" y="2433628"/>
            <a:ext cx="2114547" cy="28582"/>
          </a:xfrm>
          <a:prstGeom prst="line">
            <a:avLst/>
          </a:prstGeom>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F5CC4E7-1966-4D3F-B9CC-32774D268C87}"/>
              </a:ext>
            </a:extLst>
          </p:cNvPr>
          <p:cNvSpPr/>
          <p:nvPr/>
        </p:nvSpPr>
        <p:spPr>
          <a:xfrm>
            <a:off x="4700552" y="500966"/>
            <a:ext cx="600075" cy="5915025"/>
          </a:xfrm>
          <a:prstGeom prst="rect">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Rectangle 16">
            <a:extLst>
              <a:ext uri="{FF2B5EF4-FFF2-40B4-BE49-F238E27FC236}">
                <a16:creationId xmlns:a16="http://schemas.microsoft.com/office/drawing/2014/main" id="{7DB35BE3-F18A-4902-91BC-643262314654}"/>
              </a:ext>
            </a:extLst>
          </p:cNvPr>
          <p:cNvSpPr/>
          <p:nvPr/>
        </p:nvSpPr>
        <p:spPr>
          <a:xfrm rot="16200000">
            <a:off x="2488995" y="3248349"/>
            <a:ext cx="5037148" cy="523220"/>
          </a:xfrm>
          <a:prstGeom prst="rect">
            <a:avLst/>
          </a:prstGeom>
        </p:spPr>
        <p:txBody>
          <a:bodyPr wrap="none">
            <a:spAutoFit/>
          </a:bodyPr>
          <a:lstStyle/>
          <a:p>
            <a:r>
              <a:rPr lang="en-US" sz="2800" dirty="0"/>
              <a:t>Interconnect Bus (96 bytes/cycle)</a:t>
            </a:r>
          </a:p>
        </p:txBody>
      </p:sp>
      <p:sp>
        <p:nvSpPr>
          <p:cNvPr id="44" name="TextBox 43">
            <a:extLst>
              <a:ext uri="{FF2B5EF4-FFF2-40B4-BE49-F238E27FC236}">
                <a16:creationId xmlns:a16="http://schemas.microsoft.com/office/drawing/2014/main" id="{0F63F3CF-00BF-4E3B-A9EF-8303CF013684}"/>
              </a:ext>
            </a:extLst>
          </p:cNvPr>
          <p:cNvSpPr txBox="1"/>
          <p:nvPr/>
        </p:nvSpPr>
        <p:spPr>
          <a:xfrm>
            <a:off x="9026206" y="4552947"/>
            <a:ext cx="3293105" cy="2246769"/>
          </a:xfrm>
          <a:prstGeom prst="rect">
            <a:avLst/>
          </a:prstGeom>
          <a:noFill/>
        </p:spPr>
        <p:txBody>
          <a:bodyPr wrap="square" rtlCol="0">
            <a:spAutoFit/>
          </a:bodyPr>
          <a:lstStyle/>
          <a:p>
            <a:r>
              <a:rPr lang="en-US" sz="2800" dirty="0"/>
              <a:t>1 SPE is dedicated to security/operations</a:t>
            </a:r>
          </a:p>
          <a:p>
            <a:endParaRPr lang="en-US" sz="2800" dirty="0"/>
          </a:p>
          <a:p>
            <a:r>
              <a:rPr lang="en-US" sz="2800" dirty="0"/>
              <a:t>1 SPE is disabled to increase chip yield</a:t>
            </a:r>
          </a:p>
        </p:txBody>
      </p:sp>
      <p:sp>
        <p:nvSpPr>
          <p:cNvPr id="45" name="Rectangle 44">
            <a:extLst>
              <a:ext uri="{FF2B5EF4-FFF2-40B4-BE49-F238E27FC236}">
                <a16:creationId xmlns:a16="http://schemas.microsoft.com/office/drawing/2014/main" id="{0A73C494-82FC-4067-926E-73E58B725092}"/>
              </a:ext>
            </a:extLst>
          </p:cNvPr>
          <p:cNvSpPr/>
          <p:nvPr/>
        </p:nvSpPr>
        <p:spPr>
          <a:xfrm>
            <a:off x="9444038" y="314325"/>
            <a:ext cx="1624029" cy="500063"/>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256KB RAM</a:t>
            </a:r>
          </a:p>
        </p:txBody>
      </p:sp>
      <p:sp>
        <p:nvSpPr>
          <p:cNvPr id="46" name="Rectangle 45">
            <a:extLst>
              <a:ext uri="{FF2B5EF4-FFF2-40B4-BE49-F238E27FC236}">
                <a16:creationId xmlns:a16="http://schemas.microsoft.com/office/drawing/2014/main" id="{078D554B-5A85-4C37-981E-3443E6198C90}"/>
              </a:ext>
            </a:extLst>
          </p:cNvPr>
          <p:cNvSpPr/>
          <p:nvPr/>
        </p:nvSpPr>
        <p:spPr>
          <a:xfrm>
            <a:off x="9444038" y="933450"/>
            <a:ext cx="1624029" cy="423856"/>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128 Registers</a:t>
            </a:r>
          </a:p>
        </p:txBody>
      </p:sp>
      <p:sp>
        <p:nvSpPr>
          <p:cNvPr id="47" name="Rectangle 46">
            <a:extLst>
              <a:ext uri="{FF2B5EF4-FFF2-40B4-BE49-F238E27FC236}">
                <a16:creationId xmlns:a16="http://schemas.microsoft.com/office/drawing/2014/main" id="{C0D22E13-C148-4E78-8F9B-A54815C9E2E0}"/>
              </a:ext>
            </a:extLst>
          </p:cNvPr>
          <p:cNvSpPr/>
          <p:nvPr/>
        </p:nvSpPr>
        <p:spPr>
          <a:xfrm>
            <a:off x="9444038" y="1509698"/>
            <a:ext cx="1624029" cy="423856"/>
          </a:xfrm>
          <a:prstGeom prst="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dirty="0"/>
              <a:t>SIMD CPU</a:t>
            </a:r>
          </a:p>
        </p:txBody>
      </p:sp>
      <p:cxnSp>
        <p:nvCxnSpPr>
          <p:cNvPr id="49" name="Straight Connector 48">
            <a:extLst>
              <a:ext uri="{FF2B5EF4-FFF2-40B4-BE49-F238E27FC236}">
                <a16:creationId xmlns:a16="http://schemas.microsoft.com/office/drawing/2014/main" id="{7EBB9B3B-EEBE-47B5-8823-EF606A009903}"/>
              </a:ext>
            </a:extLst>
          </p:cNvPr>
          <p:cNvCxnSpPr>
            <a:cxnSpLocks/>
          </p:cNvCxnSpPr>
          <p:nvPr/>
        </p:nvCxnSpPr>
        <p:spPr>
          <a:xfrm flipV="1">
            <a:off x="8000957" y="314326"/>
            <a:ext cx="1443081" cy="628255"/>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BA66B96E-F4CE-4112-A445-A9D90094D36E}"/>
              </a:ext>
            </a:extLst>
          </p:cNvPr>
          <p:cNvCxnSpPr/>
          <p:nvPr/>
        </p:nvCxnSpPr>
        <p:spPr>
          <a:xfrm>
            <a:off x="8000957" y="1357306"/>
            <a:ext cx="1443081" cy="576248"/>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4731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Image result for moar power">
            <a:extLst>
              <a:ext uri="{FF2B5EF4-FFF2-40B4-BE49-F238E27FC236}">
                <a16:creationId xmlns:a16="http://schemas.microsoft.com/office/drawing/2014/main" id="{8CE65926-EEEB-4FBB-A664-104D1D7040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35258" y="0"/>
            <a:ext cx="4136193" cy="3822357"/>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FE23C68-C671-4A12-95D0-5A2A31F41F3B}"/>
              </a:ext>
            </a:extLst>
          </p:cNvPr>
          <p:cNvSpPr txBox="1"/>
          <p:nvPr/>
        </p:nvSpPr>
        <p:spPr>
          <a:xfrm>
            <a:off x="-1" y="0"/>
            <a:ext cx="8171935" cy="7478970"/>
          </a:xfrm>
          <a:prstGeom prst="rect">
            <a:avLst/>
          </a:prstGeom>
          <a:noFill/>
        </p:spPr>
        <p:txBody>
          <a:bodyPr wrap="square" rtlCol="0">
            <a:spAutoFit/>
          </a:bodyPr>
          <a:lstStyle/>
          <a:p>
            <a:r>
              <a:rPr lang="en-US" sz="2400" dirty="0"/>
              <a:t>In the quest to go faster:</a:t>
            </a:r>
          </a:p>
          <a:p>
            <a:endParaRPr lang="en-US" sz="2400" dirty="0"/>
          </a:p>
          <a:p>
            <a:pPr marL="342900" indent="-342900">
              <a:buAutoNum type="arabicParenR"/>
            </a:pPr>
            <a:r>
              <a:rPr lang="en-US" sz="2400" dirty="0"/>
              <a:t>We increased CPU clock frequency. The theoretical max is ~10Ghz…</a:t>
            </a:r>
          </a:p>
          <a:p>
            <a:pPr marL="342900" indent="-342900">
              <a:buAutoNum type="arabicParenR"/>
            </a:pPr>
            <a:r>
              <a:rPr lang="en-US" sz="2400" dirty="0"/>
              <a:t>We found better algorithms/implementations for instructions that used to be really expensive (multiplication/division)</a:t>
            </a:r>
          </a:p>
          <a:p>
            <a:pPr marL="342900" indent="-342900">
              <a:buAutoNum type="arabicParenR"/>
            </a:pPr>
            <a:r>
              <a:rPr lang="en-US" sz="2400" dirty="0"/>
              <a:t>We pipelined the CPU to allow #1, but also to allow #4</a:t>
            </a:r>
          </a:p>
          <a:p>
            <a:pPr marL="342900" indent="-342900">
              <a:buAutoNum type="arabicParenR"/>
            </a:pPr>
            <a:r>
              <a:rPr lang="en-US" sz="2400" dirty="0"/>
              <a:t>We went superscalar – multiple integer and float units</a:t>
            </a:r>
          </a:p>
          <a:p>
            <a:pPr marL="342900" indent="-342900">
              <a:buAutoNum type="arabicParenR"/>
            </a:pPr>
            <a:r>
              <a:rPr lang="en-US" sz="2400" dirty="0"/>
              <a:t>We improved caches and moved them onto the CPU’s silicon</a:t>
            </a:r>
          </a:p>
          <a:p>
            <a:pPr marL="342900" indent="-342900">
              <a:buAutoNum type="arabicParenR"/>
            </a:pPr>
            <a:r>
              <a:rPr lang="en-US" sz="2400" dirty="0"/>
              <a:t>We widened the path to memory and increased memory speed</a:t>
            </a:r>
          </a:p>
          <a:p>
            <a:pPr marL="342900" indent="-342900">
              <a:buAutoNum type="arabicParenR"/>
            </a:pPr>
            <a:r>
              <a:rPr lang="en-US" sz="2400" dirty="0"/>
              <a:t>We split hard instructions into microinstructions inside the CPU</a:t>
            </a:r>
          </a:p>
          <a:p>
            <a:pPr marL="342900" indent="-342900">
              <a:buAutoNum type="arabicParenR"/>
            </a:pPr>
            <a:r>
              <a:rPr lang="en-US" sz="2400" dirty="0"/>
              <a:t>Register renaming reduces work (R-&gt;R move) and allows speculative execution.</a:t>
            </a:r>
          </a:p>
          <a:p>
            <a:pPr marL="342900" indent="-342900">
              <a:buAutoNum type="arabicParenR"/>
            </a:pPr>
            <a:r>
              <a:rPr lang="en-US" sz="2400" dirty="0"/>
              <a:t>Branch prediction helps us keep our pipeline full.</a:t>
            </a:r>
          </a:p>
          <a:p>
            <a:pPr marL="342900" indent="-342900">
              <a:buAutoNum type="arabicParenR"/>
            </a:pPr>
            <a:endParaRPr lang="en-US" sz="2400" dirty="0"/>
          </a:p>
          <a:p>
            <a:r>
              <a:rPr lang="en-US" sz="2400" dirty="0"/>
              <a:t>And it’s still not enough. What more can we do?</a:t>
            </a:r>
          </a:p>
          <a:p>
            <a:pPr marL="342900" indent="-342900">
              <a:buAutoNum type="arabicParenR"/>
            </a:pPr>
            <a:endParaRPr lang="en-US" sz="2400" dirty="0"/>
          </a:p>
          <a:p>
            <a:pPr marL="342900" indent="-342900">
              <a:buAutoNum type="arabicParenR"/>
            </a:pPr>
            <a:endParaRPr lang="en-US" sz="2400" dirty="0"/>
          </a:p>
        </p:txBody>
      </p:sp>
    </p:spTree>
    <p:extLst>
      <p:ext uri="{BB962C8B-B14F-4D97-AF65-F5344CB8AC3E}">
        <p14:creationId xmlns:p14="http://schemas.microsoft.com/office/powerpoint/2010/main" val="143084431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404287-78F9-446D-9D48-0B8392FFC895}"/>
              </a:ext>
            </a:extLst>
          </p:cNvPr>
          <p:cNvSpPr>
            <a:spLocks noGrp="1"/>
          </p:cNvSpPr>
          <p:nvPr>
            <p:ph type="title"/>
          </p:nvPr>
        </p:nvSpPr>
        <p:spPr/>
        <p:txBody>
          <a:bodyPr/>
          <a:lstStyle/>
          <a:p>
            <a:r>
              <a:rPr lang="en-US" dirty="0"/>
              <a:t>How much did developers love it?</a:t>
            </a:r>
          </a:p>
        </p:txBody>
      </p:sp>
      <p:sp>
        <p:nvSpPr>
          <p:cNvPr id="3" name="Content Placeholder 2">
            <a:extLst>
              <a:ext uri="{FF2B5EF4-FFF2-40B4-BE49-F238E27FC236}">
                <a16:creationId xmlns:a16="http://schemas.microsoft.com/office/drawing/2014/main" id="{6776546F-63F3-476F-969D-32AE073CC456}"/>
              </a:ext>
            </a:extLst>
          </p:cNvPr>
          <p:cNvSpPr>
            <a:spLocks noGrp="1"/>
          </p:cNvSpPr>
          <p:nvPr>
            <p:ph idx="1"/>
          </p:nvPr>
        </p:nvSpPr>
        <p:spPr/>
        <p:txBody>
          <a:bodyPr/>
          <a:lstStyle/>
          <a:p>
            <a:pPr marL="0" indent="0">
              <a:buNone/>
            </a:pPr>
            <a:r>
              <a:rPr lang="en-US" dirty="0"/>
              <a:t>The [SPEs] had huge potential, but huge effort was required to program them</a:t>
            </a:r>
          </a:p>
          <a:p>
            <a:pPr marL="0" indent="0">
              <a:buNone/>
            </a:pPr>
            <a:endParaRPr lang="en-US" dirty="0"/>
          </a:p>
          <a:p>
            <a:pPr marL="0" indent="0">
              <a:buNone/>
            </a:pPr>
            <a:r>
              <a:rPr lang="en-US" dirty="0"/>
              <a:t>During that phase, everybody was obsessed with the Cell architecture of the PlayStation 3, and that was really quite a tough thing for people to get hold of. However, if you were able to do it, your games could really go the extra mile—if you could actually crack how to use that Cell architecture. </a:t>
            </a:r>
          </a:p>
          <a:p>
            <a:pPr marL="0" indent="0">
              <a:buNone/>
            </a:pPr>
            <a:endParaRPr lang="en-US" dirty="0"/>
          </a:p>
        </p:txBody>
      </p:sp>
    </p:spTree>
    <p:extLst>
      <p:ext uri="{BB962C8B-B14F-4D97-AF65-F5344CB8AC3E}">
        <p14:creationId xmlns:p14="http://schemas.microsoft.com/office/powerpoint/2010/main" val="14222077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3BCEA-01BE-405F-A60E-833A6606C5F4}"/>
              </a:ext>
            </a:extLst>
          </p:cNvPr>
          <p:cNvSpPr>
            <a:spLocks noGrp="1"/>
          </p:cNvSpPr>
          <p:nvPr>
            <p:ph type="title"/>
          </p:nvPr>
        </p:nvSpPr>
        <p:spPr/>
        <p:txBody>
          <a:bodyPr/>
          <a:lstStyle/>
          <a:p>
            <a:r>
              <a:rPr lang="en-US" dirty="0"/>
              <a:t>Sony might have been early</a:t>
            </a:r>
          </a:p>
        </p:txBody>
      </p:sp>
      <p:sp>
        <p:nvSpPr>
          <p:cNvPr id="3" name="Content Placeholder 2">
            <a:extLst>
              <a:ext uri="{FF2B5EF4-FFF2-40B4-BE49-F238E27FC236}">
                <a16:creationId xmlns:a16="http://schemas.microsoft.com/office/drawing/2014/main" id="{1DC86A80-063C-4B1D-8F4A-FA075C606F87}"/>
              </a:ext>
            </a:extLst>
          </p:cNvPr>
          <p:cNvSpPr>
            <a:spLocks noGrp="1"/>
          </p:cNvSpPr>
          <p:nvPr>
            <p:ph idx="1"/>
          </p:nvPr>
        </p:nvSpPr>
        <p:spPr/>
        <p:txBody>
          <a:bodyPr>
            <a:normAutofit lnSpcReduction="10000"/>
          </a:bodyPr>
          <a:lstStyle/>
          <a:p>
            <a:pPr marL="0" indent="0">
              <a:buNone/>
            </a:pPr>
            <a:r>
              <a:rPr lang="en-US" dirty="0"/>
              <a:t>PS3 was the first introduction of NUMA to a lot of game developers.</a:t>
            </a:r>
          </a:p>
          <a:p>
            <a:pPr marL="0" indent="0">
              <a:buNone/>
            </a:pPr>
            <a:endParaRPr lang="en-US" dirty="0"/>
          </a:p>
          <a:p>
            <a:pPr marL="0" indent="0">
              <a:buNone/>
            </a:pPr>
            <a:r>
              <a:rPr lang="en-US" dirty="0"/>
              <a:t>NUMA is becoming more popular. AMD Server processors (Opteron and EPYC) have been NUMA for many years. Some of the new (2018) Ryzen CPUs are NUMA as well.</a:t>
            </a:r>
          </a:p>
          <a:p>
            <a:pPr marL="0" indent="0">
              <a:buNone/>
            </a:pPr>
            <a:endParaRPr lang="en-US" dirty="0"/>
          </a:p>
          <a:p>
            <a:pPr marL="0" indent="0">
              <a:buNone/>
            </a:pPr>
            <a:r>
              <a:rPr lang="en-US" dirty="0"/>
              <a:t>Part of Sony’s design issue was that the penalty for crossing CPU boundaries was too high AND the SPEs were a different instruction set than the main processor. AMD doesn’t do that; the only difference with these designs is the cost of access of memory.</a:t>
            </a:r>
          </a:p>
        </p:txBody>
      </p:sp>
    </p:spTree>
    <p:extLst>
      <p:ext uri="{BB962C8B-B14F-4D97-AF65-F5344CB8AC3E}">
        <p14:creationId xmlns:p14="http://schemas.microsoft.com/office/powerpoint/2010/main" val="15221210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AF4E8B-5762-4B06-9A32-8A48E13B5BD6}"/>
              </a:ext>
            </a:extLst>
          </p:cNvPr>
          <p:cNvSpPr>
            <a:spLocks noGrp="1"/>
          </p:cNvSpPr>
          <p:nvPr>
            <p:ph type="title"/>
          </p:nvPr>
        </p:nvSpPr>
        <p:spPr>
          <a:xfrm>
            <a:off x="0" y="5526157"/>
            <a:ext cx="12192000" cy="1331842"/>
          </a:xfrm>
        </p:spPr>
        <p:txBody>
          <a:bodyPr>
            <a:normAutofit/>
          </a:bodyPr>
          <a:lstStyle/>
          <a:p>
            <a:r>
              <a:rPr lang="en-US" sz="2800" dirty="0"/>
              <a:t>AMD found that creating a NUMA design made their design possible and reasonably priced. Each of the four clusters of cores has (fastest/direct) access to one memory channel and access via Infinity Fabric to the other memory channels.</a:t>
            </a:r>
          </a:p>
        </p:txBody>
      </p:sp>
      <p:pic>
        <p:nvPicPr>
          <p:cNvPr id="5" name="Content Placeholder 4" descr="A picture containing scoreboard, wall, building, calculator&#10;&#10;Description generated with high confidence">
            <a:extLst>
              <a:ext uri="{FF2B5EF4-FFF2-40B4-BE49-F238E27FC236}">
                <a16:creationId xmlns:a16="http://schemas.microsoft.com/office/drawing/2014/main" id="{2421C101-0161-411F-8C56-8953A4DD12C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79083" y="-1"/>
            <a:ext cx="8651606" cy="5526157"/>
          </a:xfrm>
        </p:spPr>
      </p:pic>
    </p:spTree>
    <p:extLst>
      <p:ext uri="{BB962C8B-B14F-4D97-AF65-F5344CB8AC3E}">
        <p14:creationId xmlns:p14="http://schemas.microsoft.com/office/powerpoint/2010/main" val="26915524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67BEAB-A40A-4C8C-A465-14BDF93EF2A2}"/>
              </a:ext>
            </a:extLst>
          </p:cNvPr>
          <p:cNvSpPr>
            <a:spLocks noGrp="1"/>
          </p:cNvSpPr>
          <p:nvPr>
            <p:ph type="title"/>
          </p:nvPr>
        </p:nvSpPr>
        <p:spPr/>
        <p:txBody>
          <a:bodyPr/>
          <a:lstStyle/>
          <a:p>
            <a:r>
              <a:rPr lang="en-US" dirty="0"/>
              <a:t>Affinity</a:t>
            </a:r>
          </a:p>
        </p:txBody>
      </p:sp>
      <p:sp>
        <p:nvSpPr>
          <p:cNvPr id="3" name="Content Placeholder 2">
            <a:extLst>
              <a:ext uri="{FF2B5EF4-FFF2-40B4-BE49-F238E27FC236}">
                <a16:creationId xmlns:a16="http://schemas.microsoft.com/office/drawing/2014/main" id="{755EC37D-43D4-46CB-ADFB-F82FDC67D9DA}"/>
              </a:ext>
            </a:extLst>
          </p:cNvPr>
          <p:cNvSpPr>
            <a:spLocks noGrp="1"/>
          </p:cNvSpPr>
          <p:nvPr>
            <p:ph idx="1"/>
          </p:nvPr>
        </p:nvSpPr>
        <p:spPr/>
        <p:txBody>
          <a:bodyPr/>
          <a:lstStyle/>
          <a:p>
            <a:pPr marL="0" indent="0">
              <a:buNone/>
            </a:pPr>
            <a:r>
              <a:rPr lang="en-US" dirty="0"/>
              <a:t>The operating system, in the process of scheduling processes, needs to take the underlying architecture into account to get the most system performance possible.</a:t>
            </a:r>
          </a:p>
          <a:p>
            <a:pPr marL="0" indent="0">
              <a:buNone/>
            </a:pPr>
            <a:endParaRPr lang="en-US" dirty="0"/>
          </a:p>
          <a:p>
            <a:pPr marL="0" indent="0">
              <a:buNone/>
            </a:pPr>
            <a:r>
              <a:rPr lang="en-US" dirty="0"/>
              <a:t>Mostly this requires tuning a set of parameters – defining the cost of migrating a thread from one core to another. After that, the scheduling algorithm does the calculations. These parameters define affinity – how much a thread “likes” staying on the same core.</a:t>
            </a:r>
          </a:p>
        </p:txBody>
      </p:sp>
    </p:spTree>
    <p:extLst>
      <p:ext uri="{BB962C8B-B14F-4D97-AF65-F5344CB8AC3E}">
        <p14:creationId xmlns:p14="http://schemas.microsoft.com/office/powerpoint/2010/main" val="25655952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26496-CDD4-4D46-B882-10CC43F63557}"/>
              </a:ext>
            </a:extLst>
          </p:cNvPr>
          <p:cNvSpPr>
            <a:spLocks noGrp="1"/>
          </p:cNvSpPr>
          <p:nvPr>
            <p:ph type="title"/>
          </p:nvPr>
        </p:nvSpPr>
        <p:spPr/>
        <p:txBody>
          <a:bodyPr/>
          <a:lstStyle/>
          <a:p>
            <a:r>
              <a:rPr lang="en-US" dirty="0"/>
              <a:t>SMP/NUMA conclusion</a:t>
            </a:r>
          </a:p>
        </p:txBody>
      </p:sp>
      <p:sp>
        <p:nvSpPr>
          <p:cNvPr id="3" name="Content Placeholder 2">
            <a:extLst>
              <a:ext uri="{FF2B5EF4-FFF2-40B4-BE49-F238E27FC236}">
                <a16:creationId xmlns:a16="http://schemas.microsoft.com/office/drawing/2014/main" id="{CF229CED-558E-45CE-83C2-F4DD253AD042}"/>
              </a:ext>
            </a:extLst>
          </p:cNvPr>
          <p:cNvSpPr>
            <a:spLocks noGrp="1"/>
          </p:cNvSpPr>
          <p:nvPr>
            <p:ph idx="1"/>
          </p:nvPr>
        </p:nvSpPr>
        <p:spPr/>
        <p:txBody>
          <a:bodyPr/>
          <a:lstStyle/>
          <a:p>
            <a:pPr marL="0" indent="0">
              <a:buNone/>
            </a:pPr>
            <a:r>
              <a:rPr lang="en-US" dirty="0"/>
              <a:t>We started with single CPUs.</a:t>
            </a:r>
          </a:p>
          <a:p>
            <a:pPr marL="0" indent="0">
              <a:buNone/>
            </a:pPr>
            <a:endParaRPr lang="en-US" dirty="0"/>
          </a:p>
          <a:p>
            <a:pPr marL="0" indent="0">
              <a:buNone/>
            </a:pPr>
            <a:r>
              <a:rPr lang="en-US" dirty="0"/>
              <a:t>We moved to multiple CPUs, then multiple cores with SMP.</a:t>
            </a:r>
          </a:p>
          <a:p>
            <a:pPr marL="0" indent="0">
              <a:buNone/>
            </a:pPr>
            <a:endParaRPr lang="en-US" dirty="0"/>
          </a:p>
          <a:p>
            <a:pPr marL="0" indent="0">
              <a:buNone/>
            </a:pPr>
            <a:r>
              <a:rPr lang="en-US" dirty="0"/>
              <a:t>We are starting to move toward NUMA, out of necessity (memory bandwidth and latency).</a:t>
            </a:r>
          </a:p>
          <a:p>
            <a:pPr marL="0" indent="0">
              <a:buNone/>
            </a:pPr>
            <a:endParaRPr lang="en-US" dirty="0"/>
          </a:p>
          <a:p>
            <a:pPr marL="0" indent="0">
              <a:buNone/>
            </a:pPr>
            <a:r>
              <a:rPr lang="en-US" dirty="0"/>
              <a:t>Programming </a:t>
            </a:r>
            <a:r>
              <a:rPr lang="en-US"/>
              <a:t>multiple processors is hard. </a:t>
            </a:r>
          </a:p>
        </p:txBody>
      </p:sp>
    </p:spTree>
    <p:extLst>
      <p:ext uri="{BB962C8B-B14F-4D97-AF65-F5344CB8AC3E}">
        <p14:creationId xmlns:p14="http://schemas.microsoft.com/office/powerpoint/2010/main" val="24848127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895AF-AA9D-4DE4-850B-6437E867700B}"/>
              </a:ext>
            </a:extLst>
          </p:cNvPr>
          <p:cNvSpPr>
            <a:spLocks noGrp="1"/>
          </p:cNvSpPr>
          <p:nvPr>
            <p:ph type="title"/>
          </p:nvPr>
        </p:nvSpPr>
        <p:spPr>
          <a:xfrm>
            <a:off x="605386" y="128523"/>
            <a:ext cx="6586491" cy="829420"/>
          </a:xfrm>
        </p:spPr>
        <p:txBody>
          <a:bodyPr>
            <a:normAutofit/>
          </a:bodyPr>
          <a:lstStyle/>
          <a:p>
            <a:r>
              <a:rPr lang="en-US" dirty="0"/>
              <a:t>Symmetric Multiprocessing</a:t>
            </a:r>
          </a:p>
        </p:txBody>
      </p:sp>
      <p:sp>
        <p:nvSpPr>
          <p:cNvPr id="3" name="Content Placeholder 2">
            <a:extLst>
              <a:ext uri="{FF2B5EF4-FFF2-40B4-BE49-F238E27FC236}">
                <a16:creationId xmlns:a16="http://schemas.microsoft.com/office/drawing/2014/main" id="{8E05A23D-4148-41F1-B321-319864736452}"/>
              </a:ext>
            </a:extLst>
          </p:cNvPr>
          <p:cNvSpPr>
            <a:spLocks noGrp="1"/>
          </p:cNvSpPr>
          <p:nvPr>
            <p:ph idx="1"/>
          </p:nvPr>
        </p:nvSpPr>
        <p:spPr>
          <a:xfrm>
            <a:off x="0" y="957943"/>
            <a:ext cx="7913914" cy="5900047"/>
          </a:xfrm>
        </p:spPr>
        <p:txBody>
          <a:bodyPr>
            <a:normAutofit/>
          </a:bodyPr>
          <a:lstStyle/>
          <a:p>
            <a:pPr marL="0" indent="0">
              <a:buNone/>
            </a:pPr>
            <a:r>
              <a:rPr lang="en-US" sz="3200" dirty="0"/>
              <a:t>From the 60’s, mainframes would often have multiple CPUs. </a:t>
            </a:r>
          </a:p>
          <a:p>
            <a:pPr marL="0" indent="0">
              <a:buNone/>
            </a:pPr>
            <a:r>
              <a:rPr lang="en-US" sz="3200" dirty="0"/>
              <a:t>That </a:t>
            </a:r>
            <a:r>
              <a:rPr lang="en-US" sz="3200" u="sng" dirty="0"/>
              <a:t>slowly</a:t>
            </a:r>
            <a:r>
              <a:rPr lang="en-US" sz="3200" dirty="0"/>
              <a:t> trickled down to desktop PCs. </a:t>
            </a:r>
          </a:p>
          <a:p>
            <a:pPr marL="0" indent="0">
              <a:buNone/>
            </a:pPr>
            <a:r>
              <a:rPr lang="en-US" sz="3200" dirty="0"/>
              <a:t>1995 saw the release of the </a:t>
            </a:r>
            <a:r>
              <a:rPr lang="en-US" sz="3200" dirty="0" err="1"/>
              <a:t>BeBox</a:t>
            </a:r>
            <a:r>
              <a:rPr lang="en-US" sz="3200" dirty="0"/>
              <a:t> (PowerPC)</a:t>
            </a:r>
          </a:p>
          <a:p>
            <a:pPr marL="0" indent="0">
              <a:buNone/>
            </a:pPr>
            <a:r>
              <a:rPr lang="en-US" sz="3200" dirty="0"/>
              <a:t>On the Macintosh, 1997 saw the first dual processor (PowerPC) machine. </a:t>
            </a:r>
          </a:p>
          <a:p>
            <a:pPr marL="0" indent="0">
              <a:buNone/>
            </a:pPr>
            <a:r>
              <a:rPr lang="en-US" sz="3200" dirty="0"/>
              <a:t>The Pentium Pro (1995-1998) and </a:t>
            </a:r>
            <a:r>
              <a:rPr lang="en-US" sz="3200" dirty="0" err="1"/>
              <a:t>AthlonMP</a:t>
            </a:r>
            <a:r>
              <a:rPr lang="en-US" sz="3200" dirty="0"/>
              <a:t> (2001-2005) were both aimed at servers. </a:t>
            </a:r>
          </a:p>
          <a:p>
            <a:pPr marL="0" indent="0">
              <a:buNone/>
            </a:pPr>
            <a:r>
              <a:rPr lang="en-US" sz="3200" dirty="0"/>
              <a:t>On the x86/x64, we still don’t see multiple CPUs in a typical (non-server) motherboard, although there have been a few…</a:t>
            </a:r>
          </a:p>
          <a:p>
            <a:pPr marL="0" indent="0">
              <a:buNone/>
            </a:pPr>
            <a:endParaRPr lang="en-US" sz="2000" dirty="0"/>
          </a:p>
          <a:p>
            <a:pPr marL="0" indent="0">
              <a:buNone/>
            </a:pPr>
            <a:endParaRPr lang="en-US" sz="2000" dirty="0"/>
          </a:p>
        </p:txBody>
      </p:sp>
      <p:pic>
        <p:nvPicPr>
          <p:cNvPr id="12290" name="Picture 2" descr="Image result for bebox">
            <a:extLst>
              <a:ext uri="{FF2B5EF4-FFF2-40B4-BE49-F238E27FC236}">
                <a16:creationId xmlns:a16="http://schemas.microsoft.com/office/drawing/2014/main" id="{8D68E041-F209-43E7-970E-F8E947D3206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856" r="9875"/>
          <a:stretch/>
        </p:blipFill>
        <p:spPr bwMode="auto">
          <a:xfrm>
            <a:off x="8011886" y="10"/>
            <a:ext cx="4180114" cy="6857990"/>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1299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69B1C-77F3-4A50-BDA9-D3346EF51E58}"/>
              </a:ext>
            </a:extLst>
          </p:cNvPr>
          <p:cNvSpPr>
            <a:spLocks noGrp="1"/>
          </p:cNvSpPr>
          <p:nvPr>
            <p:ph type="title"/>
          </p:nvPr>
        </p:nvSpPr>
        <p:spPr>
          <a:xfrm>
            <a:off x="838200" y="365125"/>
            <a:ext cx="10515600" cy="1325563"/>
          </a:xfrm>
        </p:spPr>
        <p:txBody>
          <a:bodyPr/>
          <a:lstStyle/>
          <a:p>
            <a:r>
              <a:rPr lang="en-US" dirty="0"/>
              <a:t>Why? </a:t>
            </a:r>
          </a:p>
        </p:txBody>
      </p:sp>
      <p:sp>
        <p:nvSpPr>
          <p:cNvPr id="3" name="Content Placeholder 2">
            <a:extLst>
              <a:ext uri="{FF2B5EF4-FFF2-40B4-BE49-F238E27FC236}">
                <a16:creationId xmlns:a16="http://schemas.microsoft.com/office/drawing/2014/main" id="{04565490-E9C7-4FD7-833E-8158A27E067A}"/>
              </a:ext>
            </a:extLst>
          </p:cNvPr>
          <p:cNvSpPr>
            <a:spLocks noGrp="1"/>
          </p:cNvSpPr>
          <p:nvPr>
            <p:ph idx="1"/>
          </p:nvPr>
        </p:nvSpPr>
        <p:spPr/>
        <p:txBody>
          <a:bodyPr/>
          <a:lstStyle/>
          <a:p>
            <a:pPr marL="0" indent="0">
              <a:buNone/>
            </a:pPr>
            <a:r>
              <a:rPr lang="en-US" dirty="0"/>
              <a:t>Why did this (seemingly) obvious optimization not happen sooner?</a:t>
            </a:r>
          </a:p>
          <a:p>
            <a:pPr marL="0" indent="0">
              <a:buNone/>
            </a:pPr>
            <a:endParaRPr lang="en-US" dirty="0"/>
          </a:p>
          <a:p>
            <a:pPr marL="514350" indent="-514350">
              <a:buAutoNum type="arabicParenR"/>
            </a:pPr>
            <a:r>
              <a:rPr lang="en-US" dirty="0"/>
              <a:t>Up until 1990 or so, people mostly ran DOS – a single application OS</a:t>
            </a:r>
          </a:p>
          <a:p>
            <a:pPr marL="514350" indent="-514350">
              <a:buAutoNum type="arabicParenR"/>
            </a:pPr>
            <a:r>
              <a:rPr lang="en-US" dirty="0"/>
              <a:t>There was a LOT of room to grow with clock speed</a:t>
            </a:r>
          </a:p>
          <a:p>
            <a:pPr marL="514350" indent="-514350">
              <a:buAutoNum type="arabicParenR"/>
            </a:pPr>
            <a:r>
              <a:rPr lang="en-US" dirty="0"/>
              <a:t>CPUs were really expensive. Who could AFFORD two?</a:t>
            </a:r>
          </a:p>
          <a:p>
            <a:pPr marL="514350" indent="-514350">
              <a:buAutoNum type="arabicParenR"/>
            </a:pPr>
            <a:r>
              <a:rPr lang="en-US" dirty="0"/>
              <a:t>Memory was expensive. Who has enough to run 2 or more apps?</a:t>
            </a:r>
          </a:p>
          <a:p>
            <a:pPr marL="514350" indent="-514350">
              <a:buAutoNum type="arabicParenR"/>
            </a:pPr>
            <a:r>
              <a:rPr lang="en-US" dirty="0"/>
              <a:t>How could you run 2 apps? You put in a floppy for 1 app, then ???</a:t>
            </a:r>
          </a:p>
          <a:p>
            <a:pPr marL="514350" indent="-514350">
              <a:buAutoNum type="arabicParenR"/>
            </a:pPr>
            <a:r>
              <a:rPr lang="en-US" dirty="0"/>
              <a:t>SMP is hard</a:t>
            </a:r>
          </a:p>
        </p:txBody>
      </p:sp>
    </p:spTree>
    <p:extLst>
      <p:ext uri="{BB962C8B-B14F-4D97-AF65-F5344CB8AC3E}">
        <p14:creationId xmlns:p14="http://schemas.microsoft.com/office/powerpoint/2010/main" val="3477931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5B8A1-D68B-4004-8BC2-1EBB6FB580FD}"/>
              </a:ext>
            </a:extLst>
          </p:cNvPr>
          <p:cNvSpPr>
            <a:spLocks noGrp="1"/>
          </p:cNvSpPr>
          <p:nvPr>
            <p:ph type="title"/>
          </p:nvPr>
        </p:nvSpPr>
        <p:spPr>
          <a:xfrm>
            <a:off x="838200" y="365126"/>
            <a:ext cx="10515600" cy="666970"/>
          </a:xfrm>
        </p:spPr>
        <p:txBody>
          <a:bodyPr>
            <a:normAutofit fontScale="90000"/>
          </a:bodyPr>
          <a:lstStyle/>
          <a:p>
            <a:r>
              <a:rPr lang="en-US" dirty="0"/>
              <a:t>First Approaches</a:t>
            </a:r>
          </a:p>
        </p:txBody>
      </p:sp>
      <p:sp>
        <p:nvSpPr>
          <p:cNvPr id="3" name="Content Placeholder 2">
            <a:extLst>
              <a:ext uri="{FF2B5EF4-FFF2-40B4-BE49-F238E27FC236}">
                <a16:creationId xmlns:a16="http://schemas.microsoft.com/office/drawing/2014/main" id="{C627C14B-572C-428A-94F9-C1291FC2BC5D}"/>
              </a:ext>
            </a:extLst>
          </p:cNvPr>
          <p:cNvSpPr>
            <a:spLocks noGrp="1"/>
          </p:cNvSpPr>
          <p:nvPr>
            <p:ph idx="1"/>
          </p:nvPr>
        </p:nvSpPr>
        <p:spPr>
          <a:xfrm>
            <a:off x="838200" y="1032096"/>
            <a:ext cx="10515600" cy="5460778"/>
          </a:xfrm>
        </p:spPr>
        <p:txBody>
          <a:bodyPr/>
          <a:lstStyle/>
          <a:p>
            <a:pPr marL="0" indent="0">
              <a:buNone/>
            </a:pPr>
            <a:r>
              <a:rPr lang="en-US" dirty="0"/>
              <a:t>Since CPU makers already made CPUs and memory access went through a Northbridge chip, the obvious approach was to put another socket on the motherboard.</a:t>
            </a:r>
          </a:p>
          <a:p>
            <a:pPr marL="0" indent="0">
              <a:buNone/>
            </a:pPr>
            <a:endParaRPr lang="en-US" dirty="0"/>
          </a:p>
          <a:p>
            <a:pPr marL="0" indent="0">
              <a:buNone/>
            </a:pPr>
            <a:r>
              <a:rPr lang="en-US" dirty="0"/>
              <a:t>Either switch CPUs access to the Northbridge OR create a Northbridge that could accept control signals from two different CPUs (better)</a:t>
            </a:r>
          </a:p>
          <a:p>
            <a:pPr marL="0" indent="0">
              <a:buNone/>
            </a:pPr>
            <a:endParaRPr lang="en-US" dirty="0"/>
          </a:p>
          <a:p>
            <a:pPr marL="0" indent="0">
              <a:buNone/>
            </a:pPr>
            <a:r>
              <a:rPr lang="en-US" dirty="0"/>
              <a:t>Problem?</a:t>
            </a:r>
          </a:p>
        </p:txBody>
      </p:sp>
    </p:spTree>
    <p:extLst>
      <p:ext uri="{BB962C8B-B14F-4D97-AF65-F5344CB8AC3E}">
        <p14:creationId xmlns:p14="http://schemas.microsoft.com/office/powerpoint/2010/main" val="15800466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EB8804-68B7-4A98-BA18-C5F566B9AA1E}"/>
              </a:ext>
            </a:extLst>
          </p:cNvPr>
          <p:cNvSpPr>
            <a:spLocks noGrp="1"/>
          </p:cNvSpPr>
          <p:nvPr>
            <p:ph type="title"/>
          </p:nvPr>
        </p:nvSpPr>
        <p:spPr/>
        <p:txBody>
          <a:bodyPr/>
          <a:lstStyle/>
          <a:p>
            <a:r>
              <a:rPr lang="en-US" dirty="0"/>
              <a:t>Cache Coherency</a:t>
            </a:r>
          </a:p>
        </p:txBody>
      </p:sp>
      <p:sp>
        <p:nvSpPr>
          <p:cNvPr id="3" name="Content Placeholder 2">
            <a:extLst>
              <a:ext uri="{FF2B5EF4-FFF2-40B4-BE49-F238E27FC236}">
                <a16:creationId xmlns:a16="http://schemas.microsoft.com/office/drawing/2014/main" id="{739A61A4-99C9-4D88-A823-928483D5F6CD}"/>
              </a:ext>
            </a:extLst>
          </p:cNvPr>
          <p:cNvSpPr>
            <a:spLocks noGrp="1"/>
          </p:cNvSpPr>
          <p:nvPr>
            <p:ph idx="1"/>
          </p:nvPr>
        </p:nvSpPr>
        <p:spPr>
          <a:xfrm>
            <a:off x="838200" y="1285592"/>
            <a:ext cx="10515600" cy="4891371"/>
          </a:xfrm>
        </p:spPr>
        <p:txBody>
          <a:bodyPr>
            <a:normAutofit lnSpcReduction="10000"/>
          </a:bodyPr>
          <a:lstStyle/>
          <a:p>
            <a:pPr marL="0" indent="0">
              <a:buNone/>
            </a:pPr>
            <a:r>
              <a:rPr lang="en-US" dirty="0"/>
              <a:t>Both CPUs would have cache onboard. How do we ensure that we don’t end up with outdated data still in cache?</a:t>
            </a:r>
          </a:p>
          <a:p>
            <a:pPr marL="0" indent="0">
              <a:buNone/>
            </a:pPr>
            <a:endParaRPr lang="en-US" dirty="0"/>
          </a:p>
          <a:p>
            <a:pPr marL="0" indent="0">
              <a:buNone/>
            </a:pPr>
            <a:r>
              <a:rPr lang="en-US" dirty="0"/>
              <a:t>It’s a MESI problem (Modified, Exclusive, Shared, Invalid)</a:t>
            </a:r>
          </a:p>
          <a:p>
            <a:pPr marL="0" indent="0">
              <a:buNone/>
            </a:pPr>
            <a:endParaRPr lang="en-US" dirty="0"/>
          </a:p>
          <a:p>
            <a:pPr marL="0" indent="0">
              <a:buNone/>
            </a:pPr>
            <a:r>
              <a:rPr lang="en-US" dirty="0"/>
              <a:t>Add 2 bits to each cache entry, indicating one of the above 4 states</a:t>
            </a:r>
          </a:p>
          <a:p>
            <a:pPr marL="0" indent="0">
              <a:buNone/>
            </a:pPr>
            <a:endParaRPr lang="en-US" dirty="0"/>
          </a:p>
          <a:p>
            <a:pPr marL="0" indent="0">
              <a:buNone/>
            </a:pPr>
            <a:r>
              <a:rPr lang="en-US" dirty="0"/>
              <a:t>Each processor snoops the other’s memory accesses and invalidates cache entries it holds that the other has written</a:t>
            </a:r>
          </a:p>
          <a:p>
            <a:pPr marL="0" indent="0">
              <a:buNone/>
            </a:pPr>
            <a:endParaRPr lang="en-US" dirty="0"/>
          </a:p>
          <a:p>
            <a:pPr marL="0" indent="0">
              <a:buNone/>
            </a:pPr>
            <a:r>
              <a:rPr lang="en-US" dirty="0"/>
              <a:t>Also stall reads when another cache has a modified value</a:t>
            </a:r>
          </a:p>
        </p:txBody>
      </p:sp>
    </p:spTree>
    <p:extLst>
      <p:ext uri="{BB962C8B-B14F-4D97-AF65-F5344CB8AC3E}">
        <p14:creationId xmlns:p14="http://schemas.microsoft.com/office/powerpoint/2010/main" val="1329761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FD9EBD-0393-4525-9306-93014FE84F0D}"/>
              </a:ext>
            </a:extLst>
          </p:cNvPr>
          <p:cNvSpPr>
            <a:spLocks noGrp="1"/>
          </p:cNvSpPr>
          <p:nvPr>
            <p:ph type="title"/>
          </p:nvPr>
        </p:nvSpPr>
        <p:spPr>
          <a:xfrm>
            <a:off x="8729907" y="370115"/>
            <a:ext cx="3377183" cy="862148"/>
          </a:xfrm>
          <a:noFill/>
        </p:spPr>
        <p:txBody>
          <a:bodyPr vert="horz" lIns="91440" tIns="45720" rIns="91440" bIns="45720" rtlCol="0" anchor="b">
            <a:normAutofit/>
          </a:bodyPr>
          <a:lstStyle/>
          <a:p>
            <a:r>
              <a:rPr lang="en-US" dirty="0"/>
              <a:t>Timing Issues</a:t>
            </a:r>
          </a:p>
        </p:txBody>
      </p:sp>
      <p:sp>
        <p:nvSpPr>
          <p:cNvPr id="3" name="Content Placeholder 2">
            <a:extLst>
              <a:ext uri="{FF2B5EF4-FFF2-40B4-BE49-F238E27FC236}">
                <a16:creationId xmlns:a16="http://schemas.microsoft.com/office/drawing/2014/main" id="{C901644C-E3DF-4662-8002-800303793E61}"/>
              </a:ext>
            </a:extLst>
          </p:cNvPr>
          <p:cNvSpPr>
            <a:spLocks noGrp="1"/>
          </p:cNvSpPr>
          <p:nvPr>
            <p:ph idx="1"/>
          </p:nvPr>
        </p:nvSpPr>
        <p:spPr>
          <a:xfrm>
            <a:off x="8729906" y="1828800"/>
            <a:ext cx="3377184" cy="4345577"/>
          </a:xfrm>
          <a:noFill/>
        </p:spPr>
        <p:txBody>
          <a:bodyPr vert="horz" lIns="91440" tIns="45720" rIns="91440" bIns="45720" rtlCol="0">
            <a:normAutofit/>
          </a:bodyPr>
          <a:lstStyle/>
          <a:p>
            <a:pPr marL="0" indent="0">
              <a:buNone/>
            </a:pPr>
            <a:r>
              <a:rPr lang="en-US" sz="2000" dirty="0"/>
              <a:t>With the CPUs physically distinct, there is a limit to how fast signals can transfer between the two</a:t>
            </a:r>
          </a:p>
          <a:p>
            <a:pPr marL="0" indent="0">
              <a:buNone/>
            </a:pPr>
            <a:endParaRPr lang="en-US" sz="2000" dirty="0"/>
          </a:p>
          <a:p>
            <a:pPr marL="0" indent="0">
              <a:buNone/>
            </a:pPr>
            <a:r>
              <a:rPr lang="en-US" sz="2000" dirty="0"/>
              <a:t>Plus, half of the motherboard is taken up by CPUs, Northbridge and signal lines</a:t>
            </a:r>
          </a:p>
        </p:txBody>
      </p:sp>
      <p:pic>
        <p:nvPicPr>
          <p:cNvPr id="7" name="Picture 4" descr="Image result for abit bp6">
            <a:extLst>
              <a:ext uri="{FF2B5EF4-FFF2-40B4-BE49-F238E27FC236}">
                <a16:creationId xmlns:a16="http://schemas.microsoft.com/office/drawing/2014/main" id="{533B29DC-FB67-4F5D-9B50-19FF4A5DEB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92" y="0"/>
            <a:ext cx="841216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79970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B8849-0734-42F0-9CDD-BD5268A88059}"/>
              </a:ext>
            </a:extLst>
          </p:cNvPr>
          <p:cNvSpPr>
            <a:spLocks noGrp="1"/>
          </p:cNvSpPr>
          <p:nvPr>
            <p:ph type="title"/>
          </p:nvPr>
        </p:nvSpPr>
        <p:spPr/>
        <p:txBody>
          <a:bodyPr/>
          <a:lstStyle/>
          <a:p>
            <a:r>
              <a:rPr lang="en-US" dirty="0"/>
              <a:t>Multiple Cores</a:t>
            </a:r>
          </a:p>
        </p:txBody>
      </p:sp>
      <p:sp>
        <p:nvSpPr>
          <p:cNvPr id="3" name="Content Placeholder 2">
            <a:extLst>
              <a:ext uri="{FF2B5EF4-FFF2-40B4-BE49-F238E27FC236}">
                <a16:creationId xmlns:a16="http://schemas.microsoft.com/office/drawing/2014/main" id="{8F9891D9-1B53-4AB1-BF19-AC2C250955EA}"/>
              </a:ext>
            </a:extLst>
          </p:cNvPr>
          <p:cNvSpPr>
            <a:spLocks noGrp="1"/>
          </p:cNvSpPr>
          <p:nvPr>
            <p:ph idx="1"/>
          </p:nvPr>
        </p:nvSpPr>
        <p:spPr>
          <a:xfrm>
            <a:off x="307818" y="1825625"/>
            <a:ext cx="11615596" cy="4351338"/>
          </a:xfrm>
        </p:spPr>
        <p:txBody>
          <a:bodyPr/>
          <a:lstStyle/>
          <a:p>
            <a:pPr marL="0" indent="0">
              <a:buNone/>
            </a:pPr>
            <a:r>
              <a:rPr lang="en-US" dirty="0"/>
              <a:t>Multiple cores have a number of advantages over dual CPU</a:t>
            </a:r>
          </a:p>
          <a:p>
            <a:pPr marL="0" indent="0">
              <a:buNone/>
            </a:pPr>
            <a:endParaRPr lang="en-US" dirty="0"/>
          </a:p>
          <a:p>
            <a:pPr marL="0" indent="0">
              <a:buNone/>
            </a:pPr>
            <a:r>
              <a:rPr lang="en-US" dirty="0"/>
              <a:t>Cheaper to make (one package)</a:t>
            </a:r>
          </a:p>
          <a:p>
            <a:pPr marL="0" indent="0">
              <a:buNone/>
            </a:pPr>
            <a:r>
              <a:rPr lang="en-US" dirty="0"/>
              <a:t>Easier to make a motherboard for</a:t>
            </a:r>
          </a:p>
          <a:p>
            <a:pPr marL="0" indent="0">
              <a:buNone/>
            </a:pPr>
            <a:r>
              <a:rPr lang="en-US" dirty="0"/>
              <a:t>More integration (shared L3 cache, cache coherence on die, same clock)</a:t>
            </a:r>
          </a:p>
          <a:p>
            <a:pPr marL="0" indent="0">
              <a:buNone/>
            </a:pPr>
            <a:endParaRPr lang="en-US" dirty="0"/>
          </a:p>
          <a:p>
            <a:pPr marL="0" indent="0">
              <a:buNone/>
            </a:pPr>
            <a:r>
              <a:rPr lang="en-US" dirty="0"/>
              <a:t>Disadvantage</a:t>
            </a:r>
          </a:p>
          <a:p>
            <a:pPr marL="0" indent="0">
              <a:buNone/>
            </a:pPr>
            <a:r>
              <a:rPr lang="en-US" dirty="0"/>
              <a:t>Only one package to dissipate heat over</a:t>
            </a:r>
          </a:p>
        </p:txBody>
      </p:sp>
    </p:spTree>
    <p:extLst>
      <p:ext uri="{BB962C8B-B14F-4D97-AF65-F5344CB8AC3E}">
        <p14:creationId xmlns:p14="http://schemas.microsoft.com/office/powerpoint/2010/main" val="1534664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1F8E6-AC18-4D22-A237-FA43D2A3A350}"/>
              </a:ext>
            </a:extLst>
          </p:cNvPr>
          <p:cNvSpPr>
            <a:spLocks noGrp="1"/>
          </p:cNvSpPr>
          <p:nvPr>
            <p:ph type="title"/>
          </p:nvPr>
        </p:nvSpPr>
        <p:spPr/>
        <p:txBody>
          <a:bodyPr/>
          <a:lstStyle/>
          <a:p>
            <a:r>
              <a:rPr lang="en-US" dirty="0"/>
              <a:t>HyperTransport</a:t>
            </a:r>
          </a:p>
        </p:txBody>
      </p:sp>
      <p:sp>
        <p:nvSpPr>
          <p:cNvPr id="3" name="Content Placeholder 2">
            <a:extLst>
              <a:ext uri="{FF2B5EF4-FFF2-40B4-BE49-F238E27FC236}">
                <a16:creationId xmlns:a16="http://schemas.microsoft.com/office/drawing/2014/main" id="{8F5EEE0D-E7D7-492F-B567-884556E5005B}"/>
              </a:ext>
            </a:extLst>
          </p:cNvPr>
          <p:cNvSpPr>
            <a:spLocks noGrp="1"/>
          </p:cNvSpPr>
          <p:nvPr>
            <p:ph idx="1"/>
          </p:nvPr>
        </p:nvSpPr>
        <p:spPr>
          <a:xfrm>
            <a:off x="506994" y="1825625"/>
            <a:ext cx="11307778" cy="4351338"/>
          </a:xfrm>
        </p:spPr>
        <p:txBody>
          <a:bodyPr/>
          <a:lstStyle/>
          <a:p>
            <a:pPr marL="0" indent="0">
              <a:buNone/>
            </a:pPr>
            <a:r>
              <a:rPr lang="en-US" dirty="0"/>
              <a:t>When chips need to talk to other chips, they need a set of rules to follow. Intel uses “Front Side Bus”. AMD uses HyperTransport, an open standard.</a:t>
            </a:r>
          </a:p>
          <a:p>
            <a:pPr marL="0" indent="0">
              <a:buNone/>
            </a:pPr>
            <a:endParaRPr lang="en-US" dirty="0"/>
          </a:p>
          <a:p>
            <a:pPr marL="0" indent="0">
              <a:buNone/>
            </a:pPr>
            <a:r>
              <a:rPr lang="en-US" dirty="0"/>
              <a:t>HyperTransport is a packet based, high bandwidth and low latency point to point protocol. Think of it like a wired network. </a:t>
            </a:r>
          </a:p>
          <a:p>
            <a:pPr marL="0" indent="0">
              <a:buNone/>
            </a:pPr>
            <a:endParaRPr lang="en-US" dirty="0"/>
          </a:p>
          <a:p>
            <a:pPr marL="0" indent="0">
              <a:buNone/>
            </a:pPr>
            <a:r>
              <a:rPr lang="en-US" dirty="0"/>
              <a:t>It can handle multi-processor cache coherency, interfacing to expansion slots, memory, more…</a:t>
            </a:r>
          </a:p>
        </p:txBody>
      </p:sp>
    </p:spTree>
    <p:extLst>
      <p:ext uri="{BB962C8B-B14F-4D97-AF65-F5344CB8AC3E}">
        <p14:creationId xmlns:p14="http://schemas.microsoft.com/office/powerpoint/2010/main" val="3688168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418</TotalTime>
  <Words>1414</Words>
  <Application>Microsoft Office PowerPoint</Application>
  <PresentationFormat>Widescreen</PresentationFormat>
  <Paragraphs>161</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Calibri Light</vt:lpstr>
      <vt:lpstr>Office Theme</vt:lpstr>
      <vt:lpstr>SMP</vt:lpstr>
      <vt:lpstr>PowerPoint Presentation</vt:lpstr>
      <vt:lpstr>Symmetric Multiprocessing</vt:lpstr>
      <vt:lpstr>Why? </vt:lpstr>
      <vt:lpstr>First Approaches</vt:lpstr>
      <vt:lpstr>Cache Coherency</vt:lpstr>
      <vt:lpstr>Timing Issues</vt:lpstr>
      <vt:lpstr>Multiple Cores</vt:lpstr>
      <vt:lpstr>HyperTransport</vt:lpstr>
      <vt:lpstr>HyperTransport Legacy</vt:lpstr>
      <vt:lpstr>Infinity Fabric</vt:lpstr>
      <vt:lpstr>What’s a Core?</vt:lpstr>
      <vt:lpstr>Why not have dozens or hundreds of cores?</vt:lpstr>
      <vt:lpstr>SMP == Symmetric Multiprocessing</vt:lpstr>
      <vt:lpstr>How could we fix those items?</vt:lpstr>
      <vt:lpstr>That only leaves one issue!</vt:lpstr>
      <vt:lpstr>NUMA</vt:lpstr>
      <vt:lpstr>PlayStation 3</vt:lpstr>
      <vt:lpstr>PowerPoint Presentation</vt:lpstr>
      <vt:lpstr>How much did developers love it?</vt:lpstr>
      <vt:lpstr>Sony might have been early</vt:lpstr>
      <vt:lpstr>AMD found that creating a NUMA design made their design possible and reasonably priced. Each of the four clusters of cores has (fastest/direct) access to one memory channel and access via Infinity Fabric to the other memory channels.</vt:lpstr>
      <vt:lpstr>Affinity</vt:lpstr>
      <vt:lpstr>SMP/NUMA 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SMP</dc:title>
  <dc:creator>Michael Phipps</dc:creator>
  <cp:lastModifiedBy>Michael Phipps</cp:lastModifiedBy>
  <cp:revision>10</cp:revision>
  <dcterms:created xsi:type="dcterms:W3CDTF">2018-08-15T14:30:33Z</dcterms:created>
  <dcterms:modified xsi:type="dcterms:W3CDTF">2018-08-20T19:18:20Z</dcterms:modified>
</cp:coreProperties>
</file>

<file path=docProps/thumbnail.jpeg>
</file>